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1122" r:id="rId2"/>
    <p:sldId id="554" r:id="rId3"/>
    <p:sldId id="1123" r:id="rId4"/>
    <p:sldId id="1291" r:id="rId5"/>
    <p:sldId id="2134805449" r:id="rId6"/>
    <p:sldId id="2958" r:id="rId7"/>
    <p:sldId id="2134805373" r:id="rId8"/>
    <p:sldId id="2134805435" r:id="rId9"/>
    <p:sldId id="2134805436" r:id="rId10"/>
    <p:sldId id="2134805379" r:id="rId11"/>
    <p:sldId id="2145706925" r:id="rId12"/>
    <p:sldId id="2145706926" r:id="rId13"/>
    <p:sldId id="2145706927" r:id="rId14"/>
    <p:sldId id="2145706928" r:id="rId15"/>
    <p:sldId id="2145706929" r:id="rId16"/>
    <p:sldId id="2145706951" r:id="rId17"/>
    <p:sldId id="2145706952" r:id="rId18"/>
    <p:sldId id="2145706931" r:id="rId19"/>
    <p:sldId id="2145706932" r:id="rId20"/>
    <p:sldId id="2145706933" r:id="rId21"/>
    <p:sldId id="2145706934" r:id="rId22"/>
    <p:sldId id="2145706935" r:id="rId23"/>
    <p:sldId id="2145706936" r:id="rId24"/>
    <p:sldId id="2145706941" r:id="rId25"/>
    <p:sldId id="2134805370" r:id="rId26"/>
    <p:sldId id="2145706833" r:id="rId27"/>
    <p:sldId id="2145706802" r:id="rId28"/>
    <p:sldId id="2145706731" r:id="rId29"/>
    <p:sldId id="2058" r:id="rId30"/>
    <p:sldId id="2069" r:id="rId31"/>
    <p:sldId id="2071" r:id="rId32"/>
    <p:sldId id="2072" r:id="rId33"/>
    <p:sldId id="2073" r:id="rId34"/>
    <p:sldId id="2074" r:id="rId35"/>
    <p:sldId id="2075" r:id="rId36"/>
    <p:sldId id="2076" r:id="rId37"/>
    <p:sldId id="2077" r:id="rId38"/>
    <p:sldId id="2079" r:id="rId39"/>
    <p:sldId id="2080" r:id="rId40"/>
    <p:sldId id="2078" r:id="rId41"/>
    <p:sldId id="2081" r:id="rId42"/>
    <p:sldId id="2145706886" r:id="rId43"/>
    <p:sldId id="2145706810" r:id="rId44"/>
    <p:sldId id="2145706811" r:id="rId45"/>
  </p:sldIdLst>
  <p:sldSz cx="12192000" cy="6858000"/>
  <p:notesSz cx="9906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C558BA0-C06D-4D83-8174-48540801B94D}">
          <p14:sldIdLst>
            <p14:sldId id="1122"/>
            <p14:sldId id="554"/>
            <p14:sldId id="1123"/>
            <p14:sldId id="1291"/>
            <p14:sldId id="2134805449"/>
            <p14:sldId id="2958"/>
            <p14:sldId id="2134805373"/>
            <p14:sldId id="2134805435"/>
            <p14:sldId id="2134805436"/>
            <p14:sldId id="2134805379"/>
            <p14:sldId id="2145706925"/>
            <p14:sldId id="2145706926"/>
            <p14:sldId id="2145706927"/>
            <p14:sldId id="2145706928"/>
            <p14:sldId id="2145706929"/>
            <p14:sldId id="2145706951"/>
            <p14:sldId id="2145706952"/>
            <p14:sldId id="2145706931"/>
            <p14:sldId id="2145706932"/>
            <p14:sldId id="2145706933"/>
            <p14:sldId id="2145706934"/>
            <p14:sldId id="2145706935"/>
            <p14:sldId id="2145706936"/>
            <p14:sldId id="2145706941"/>
            <p14:sldId id="2134805370"/>
            <p14:sldId id="2145706833"/>
            <p14:sldId id="2145706802"/>
            <p14:sldId id="2145706731"/>
            <p14:sldId id="2058"/>
            <p14:sldId id="2069"/>
            <p14:sldId id="2071"/>
            <p14:sldId id="2072"/>
            <p14:sldId id="2073"/>
            <p14:sldId id="2074"/>
            <p14:sldId id="2075"/>
            <p14:sldId id="2076"/>
            <p14:sldId id="2077"/>
            <p14:sldId id="2079"/>
            <p14:sldId id="2080"/>
            <p14:sldId id="2078"/>
            <p14:sldId id="2081"/>
            <p14:sldId id="2145706886"/>
            <p14:sldId id="2145706810"/>
            <p14:sldId id="2145706811"/>
          </p14:sldIdLst>
        </p14:section>
        <p14:section name="Backup" id="{243C3CD1-B910-4B7C-A705-A1D77848A299}">
          <p14:sldIdLst/>
        </p14:section>
      </p14:sectionLst>
    </p:ext>
    <p:ext uri="{EFAFB233-063F-42B5-8137-9DF3F51BA10A}">
      <p15:sldGuideLst xmlns:p15="http://schemas.microsoft.com/office/powerpoint/2012/main">
        <p15:guide id="1" orient="horz" pos="2880" userDrawn="1">
          <p15:clr>
            <a:srgbClr val="A4A3A4"/>
          </p15:clr>
        </p15:guide>
        <p15:guide id="2" pos="2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61FACA-DB68-4FAB-7F8F-6309C8B97878}" name="Noelle Kist" initials="NK" userId="5466ebc861eeabb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95E"/>
    <a:srgbClr val="00A070"/>
    <a:srgbClr val="FFFFCC"/>
    <a:srgbClr val="374151"/>
    <a:srgbClr val="FFFFFF"/>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autoAdjust="0"/>
    <p:restoredTop sz="83959" autoAdjust="0"/>
  </p:normalViewPr>
  <p:slideViewPr>
    <p:cSldViewPr>
      <p:cViewPr varScale="1">
        <p:scale>
          <a:sx n="133" d="100"/>
          <a:sy n="133" d="100"/>
        </p:scale>
        <p:origin x="3516" y="132"/>
      </p:cViewPr>
      <p:guideLst>
        <p:guide orient="horz" pos="2880"/>
        <p:guide pos="2640"/>
      </p:guideLst>
    </p:cSldViewPr>
  </p:slideViewPr>
  <p:outlineViewPr>
    <p:cViewPr>
      <p:scale>
        <a:sx n="33" d="100"/>
        <a:sy n="33" d="100"/>
      </p:scale>
      <p:origin x="0" y="-10304"/>
    </p:cViewPr>
  </p:outlineViewPr>
  <p:notesTextViewPr>
    <p:cViewPr>
      <p:scale>
        <a:sx n="100" d="100"/>
        <a:sy n="100" d="100"/>
      </p:scale>
      <p:origin x="0" y="0"/>
    </p:cViewPr>
  </p:notesTextViewPr>
  <p:sorterViewPr>
    <p:cViewPr>
      <p:scale>
        <a:sx n="100" d="100"/>
        <a:sy n="100" d="100"/>
      </p:scale>
      <p:origin x="0" y="-4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292600" cy="3444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11813" y="0"/>
            <a:ext cx="4292600" cy="344488"/>
          </a:xfrm>
          <a:prstGeom prst="rect">
            <a:avLst/>
          </a:prstGeom>
        </p:spPr>
        <p:txBody>
          <a:bodyPr vert="horz" lIns="91440" tIns="45720" rIns="91440" bIns="45720" rtlCol="0"/>
          <a:lstStyle>
            <a:lvl1pPr algn="r">
              <a:defRPr sz="1200"/>
            </a:lvl1pPr>
          </a:lstStyle>
          <a:p>
            <a:fld id="{28354FD8-EB7C-4491-B72D-A6F8E1E773AB}" type="datetimeFigureOut">
              <a:rPr lang="de-DE" smtClean="0"/>
              <a:t>27.08.2024</a:t>
            </a:fld>
            <a:endParaRPr lang="de-DE"/>
          </a:p>
        </p:txBody>
      </p:sp>
      <p:sp>
        <p:nvSpPr>
          <p:cNvPr id="4" name="Folienbildplatzhalter 3"/>
          <p:cNvSpPr>
            <a:spLocks noGrp="1" noRot="1" noChangeAspect="1"/>
          </p:cNvSpPr>
          <p:nvPr>
            <p:ph type="sldImg" idx="2"/>
          </p:nvPr>
        </p:nvSpPr>
        <p:spPr>
          <a:xfrm>
            <a:off x="2895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0600" y="3300413"/>
            <a:ext cx="79248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4292600" cy="3444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11813" y="6513513"/>
            <a:ext cx="4292600" cy="344487"/>
          </a:xfrm>
          <a:prstGeom prst="rect">
            <a:avLst/>
          </a:prstGeom>
        </p:spPr>
        <p:txBody>
          <a:bodyPr vert="horz" lIns="91440" tIns="45720" rIns="91440" bIns="45720" rtlCol="0" anchor="b"/>
          <a:lstStyle>
            <a:lvl1pPr algn="r">
              <a:defRPr sz="1200"/>
            </a:lvl1pPr>
          </a:lstStyle>
          <a:p>
            <a:fld id="{53B5FC97-C987-4D73-85FB-29610C2F4C2A}" type="slidenum">
              <a:rPr lang="de-DE" smtClean="0"/>
              <a:t>‹Nr.›</a:t>
            </a:fld>
            <a:endParaRPr lang="de-DE"/>
          </a:p>
        </p:txBody>
      </p:sp>
    </p:spTree>
    <p:extLst>
      <p:ext uri="{BB962C8B-B14F-4D97-AF65-F5344CB8AC3E}">
        <p14:creationId xmlns:p14="http://schemas.microsoft.com/office/powerpoint/2010/main" val="56069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penai.com/customer-stories/duoling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i.org/10.48550/arXiv.2305.0828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okmagazin.de/vertraege-besser-managen-mit-kuenstlicher-intelligenz/" TargetMode="External"/><Relationship Id="rId7" Type="http://schemas.openxmlformats.org/officeDocument/2006/relationships/hyperlink" Target="https://www.computerwoche.de/a/kundenservice-der-zukunft,3545038"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i40-bw.de/wp-content/uploads/Studie-Einsatzfelder-KI-im-Produktionsumfeld.pdf" TargetMode="External"/><Relationship Id="rId5" Type="http://schemas.openxmlformats.org/officeDocument/2006/relationships/hyperlink" Target="https://www.maschinenmarkt.vogel.de/kuenstliche-intelligenz-in-der-logistik-beispiele-chancen-gefahren-a-734715/" TargetMode="External"/><Relationship Id="rId4" Type="http://schemas.openxmlformats.org/officeDocument/2006/relationships/hyperlink" Target="https://www.golem.de/news/recruiting-wenn-die-ki-passende-mitarbeiter-findet-1901-138503-3.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customer-stories/duoling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850">
                <a:latin typeface="Calibri"/>
                <a:cs typeface="Calibri"/>
              </a:rPr>
              <a:t>Image Generated using Deep Dream Generator</a:t>
            </a:r>
            <a:endParaRPr lang="de-DE"/>
          </a:p>
        </p:txBody>
      </p:sp>
    </p:spTree>
    <p:extLst>
      <p:ext uri="{BB962C8B-B14F-4D97-AF65-F5344CB8AC3E}">
        <p14:creationId xmlns:p14="http://schemas.microsoft.com/office/powerpoint/2010/main" val="161158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de-DE"/>
              <a:t>Khan Academy verwendet GPT ähnlich. Hier wird ein virtueller Tutor der bei den Lehrinhalten hilft zur Verfügung gestellt.</a:t>
            </a:r>
          </a:p>
          <a:p>
            <a:endParaRPr lang="de-DE"/>
          </a:p>
          <a:p>
            <a:r>
              <a:rPr lang="de-DE"/>
              <a:t>Input </a:t>
            </a:r>
            <a:r>
              <a:rPr lang="de-DE">
                <a:hlinkClick r:id="rId3"/>
              </a:rPr>
              <a:t>Duolingo (openai.com)</a:t>
            </a:r>
            <a:endParaRPr lang="de-DE"/>
          </a:p>
          <a:p>
            <a:pPr marL="171450" indent="-171450">
              <a:buFont typeface="Arial" panose="020B0604020202020204" pitchFamily="34" charset="0"/>
              <a:buChar char="•"/>
            </a:pPr>
            <a:r>
              <a:rPr lang="en-US" b="1" i="0" err="1">
                <a:solidFill>
                  <a:srgbClr val="000000"/>
                </a:solidFill>
                <a:effectLst/>
                <a:latin typeface="Soehne"/>
              </a:rPr>
              <a:t>Worfür</a:t>
            </a:r>
            <a:r>
              <a:rPr lang="en-US" b="1" i="0">
                <a:solidFill>
                  <a:srgbClr val="000000"/>
                </a:solidFill>
                <a:effectLst/>
                <a:latin typeface="Soehne"/>
              </a:rPr>
              <a:t> </a:t>
            </a:r>
            <a:r>
              <a:rPr lang="en-US" b="1" i="0" err="1">
                <a:solidFill>
                  <a:srgbClr val="000000"/>
                </a:solidFill>
                <a:effectLst/>
                <a:latin typeface="Soehne"/>
              </a:rPr>
              <a:t>werden</a:t>
            </a:r>
            <a:r>
              <a:rPr lang="en-US" b="1" i="0">
                <a:solidFill>
                  <a:srgbClr val="000000"/>
                </a:solidFill>
                <a:effectLst/>
                <a:latin typeface="Soehne"/>
              </a:rPr>
              <a:t> LLMs </a:t>
            </a:r>
            <a:r>
              <a:rPr lang="en-US" b="1" i="0" err="1">
                <a:solidFill>
                  <a:srgbClr val="000000"/>
                </a:solidFill>
                <a:effectLst/>
                <a:latin typeface="Soehne"/>
              </a:rPr>
              <a:t>verwendet</a:t>
            </a:r>
            <a:r>
              <a:rPr lang="en-US" b="1" i="0">
                <a:solidFill>
                  <a:srgbClr val="000000"/>
                </a:solidFill>
                <a:effectLst/>
                <a:latin typeface="Soehne"/>
              </a:rPr>
              <a:t>?</a:t>
            </a:r>
          </a:p>
          <a:p>
            <a:pPr marL="628650" lvl="1" indent="-171450">
              <a:buFont typeface="Arial" panose="020B0604020202020204" pitchFamily="34" charset="0"/>
              <a:buChar char="•"/>
            </a:pPr>
            <a:r>
              <a:rPr lang="en-US" b="0" i="0">
                <a:solidFill>
                  <a:srgbClr val="000000"/>
                </a:solidFill>
                <a:effectLst/>
                <a:latin typeface="Soehne"/>
              </a:rPr>
              <a:t>“Artificial intelligence has always been a huge part of our strategy,” says principal product manager Edwin </a:t>
            </a:r>
            <a:r>
              <a:rPr lang="en-US" b="0" i="0" err="1">
                <a:solidFill>
                  <a:srgbClr val="000000"/>
                </a:solidFill>
                <a:effectLst/>
                <a:latin typeface="Soehne"/>
              </a:rPr>
              <a:t>Bodge</a:t>
            </a:r>
            <a:r>
              <a:rPr lang="en-US" b="0" i="0">
                <a:solidFill>
                  <a:srgbClr val="000000"/>
                </a:solidFill>
                <a:effectLst/>
                <a:latin typeface="Soehne"/>
              </a:rPr>
              <a:t>. “We had been using it for </a:t>
            </a:r>
            <a:r>
              <a:rPr lang="en-US" b="1" i="0">
                <a:solidFill>
                  <a:srgbClr val="000000"/>
                </a:solidFill>
                <a:effectLst/>
                <a:latin typeface="Soehne"/>
              </a:rPr>
              <a:t>personalizing lessons </a:t>
            </a:r>
            <a:r>
              <a:rPr lang="en-US" b="0" i="0">
                <a:solidFill>
                  <a:srgbClr val="000000"/>
                </a:solidFill>
                <a:effectLst/>
                <a:latin typeface="Soehne"/>
              </a:rPr>
              <a:t>and running </a:t>
            </a:r>
            <a:r>
              <a:rPr lang="en-US" b="1" i="0">
                <a:solidFill>
                  <a:srgbClr val="000000"/>
                </a:solidFill>
                <a:effectLst/>
                <a:latin typeface="Soehne"/>
              </a:rPr>
              <a:t>Duolingo English Tests</a:t>
            </a:r>
            <a:r>
              <a:rPr lang="en-US" b="0" i="0">
                <a:solidFill>
                  <a:srgbClr val="000000"/>
                </a:solidFill>
                <a:effectLst/>
                <a:latin typeface="Soehne"/>
              </a:rPr>
              <a:t>. But there were gaps in a learner’s journey that we wanted to fill: </a:t>
            </a:r>
            <a:r>
              <a:rPr lang="en-US" b="1" i="0">
                <a:solidFill>
                  <a:srgbClr val="000000"/>
                </a:solidFill>
                <a:effectLst/>
                <a:latin typeface="Soehne"/>
              </a:rPr>
              <a:t>conversation practice, and contextual feedback on mistakes</a:t>
            </a:r>
            <a:r>
              <a:rPr lang="en-US" b="0" i="0">
                <a:solidFill>
                  <a:srgbClr val="000000"/>
                </a:solidFill>
                <a:effectLst/>
                <a:latin typeface="Soehne"/>
              </a:rPr>
              <a:t>.”</a:t>
            </a:r>
          </a:p>
          <a:p>
            <a:pPr marL="628650" lvl="1" indent="-171450">
              <a:buFont typeface="Arial" panose="020B0604020202020204" pitchFamily="34" charset="0"/>
              <a:buChar char="•"/>
            </a:pPr>
            <a:r>
              <a:rPr lang="en-US" b="0" i="0">
                <a:solidFill>
                  <a:srgbClr val="000000"/>
                </a:solidFill>
                <a:effectLst/>
                <a:latin typeface="Soehne"/>
              </a:rPr>
              <a:t>Duolingo turned to </a:t>
            </a:r>
            <a:r>
              <a:rPr lang="en-US" b="0" i="0" err="1">
                <a:solidFill>
                  <a:srgbClr val="000000"/>
                </a:solidFill>
                <a:effectLst/>
                <a:latin typeface="Soehne"/>
              </a:rPr>
              <a:t>OpenAI’s</a:t>
            </a:r>
            <a:r>
              <a:rPr lang="en-US" b="0" i="0">
                <a:solidFill>
                  <a:srgbClr val="000000"/>
                </a:solidFill>
                <a:effectLst/>
                <a:latin typeface="Soehne"/>
              </a:rPr>
              <a:t> GPT-4 to advance the product with two new features: </a:t>
            </a:r>
            <a:r>
              <a:rPr lang="en-US" b="1" i="0">
                <a:solidFill>
                  <a:srgbClr val="000000"/>
                </a:solidFill>
                <a:effectLst/>
                <a:latin typeface="Soehne"/>
              </a:rPr>
              <a:t>Role Play, an AI conversation partner</a:t>
            </a:r>
            <a:r>
              <a:rPr lang="en-US" b="0" i="0">
                <a:solidFill>
                  <a:srgbClr val="000000"/>
                </a:solidFill>
                <a:effectLst/>
                <a:latin typeface="Soehne"/>
              </a:rPr>
              <a:t>, and </a:t>
            </a:r>
            <a:r>
              <a:rPr lang="en-US" b="1" i="0">
                <a:solidFill>
                  <a:srgbClr val="000000"/>
                </a:solidFill>
                <a:effectLst/>
                <a:latin typeface="Soehne"/>
              </a:rPr>
              <a:t>Explain my Answer, which breaks down the rules when you make a mistake, </a:t>
            </a:r>
            <a:r>
              <a:rPr lang="en-US" b="0" i="0">
                <a:solidFill>
                  <a:srgbClr val="000000"/>
                </a:solidFill>
                <a:effectLst/>
                <a:latin typeface="Soehne"/>
              </a:rPr>
              <a:t>in a new subscription tier called Duolingo Max. </a:t>
            </a:r>
          </a:p>
          <a:p>
            <a:pPr marL="171450" indent="-171450">
              <a:buFont typeface="Arial" panose="020B0604020202020204" pitchFamily="34" charset="0"/>
              <a:buChar char="•"/>
            </a:pPr>
            <a:r>
              <a:rPr lang="en-US" b="1"/>
              <a:t>Wie </a:t>
            </a:r>
            <a:r>
              <a:rPr lang="en-US" b="1" err="1"/>
              <a:t>werden</a:t>
            </a:r>
            <a:r>
              <a:rPr lang="en-US" b="1"/>
              <a:t> LLMS </a:t>
            </a:r>
            <a:r>
              <a:rPr lang="en-US" b="1" err="1"/>
              <a:t>integriert</a:t>
            </a:r>
            <a:r>
              <a:rPr lang="en-US" b="1"/>
              <a:t>? </a:t>
            </a:r>
            <a:r>
              <a:rPr lang="en-US"/>
              <a:t>“We wanted AI-powered features that were deeply integrated into the app and leveraged the gamified aspect of Duolingo that our learners love,” says </a:t>
            </a:r>
            <a:r>
              <a:rPr lang="en-US" err="1"/>
              <a:t>Bodge</a:t>
            </a:r>
            <a:r>
              <a:rPr lang="en-US"/>
              <a:t>.</a:t>
            </a:r>
          </a:p>
          <a:p>
            <a:pPr marL="171450" indent="-171450">
              <a:buFont typeface="Arial" panose="020B0604020202020204" pitchFamily="34" charset="0"/>
              <a:buChar char="•"/>
            </a:pPr>
            <a:r>
              <a:rPr lang="en-US" b="1"/>
              <a:t>Learnings from integration: </a:t>
            </a:r>
            <a:r>
              <a:rPr lang="en-US"/>
              <a:t>It’s definitely changed our engineering process internally. And the features we’ve put together have come out faster than they would have before GPT-4. (Bill Peterson, Lead Engineer, Duolingo)</a:t>
            </a:r>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15</a:t>
            </a:fld>
            <a:endParaRPr lang="en-US"/>
          </a:p>
        </p:txBody>
      </p:sp>
    </p:spTree>
    <p:extLst>
      <p:ext uri="{BB962C8B-B14F-4D97-AF65-F5344CB8AC3E}">
        <p14:creationId xmlns:p14="http://schemas.microsoft.com/office/powerpoint/2010/main" val="338084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671763" y="509588"/>
            <a:ext cx="4532312" cy="2549525"/>
          </a:xfrm>
        </p:spPr>
      </p:sp>
      <p:sp>
        <p:nvSpPr>
          <p:cNvPr id="3" name="Espace réservé des commentaires 2"/>
          <p:cNvSpPr>
            <a:spLocks noGrp="1"/>
          </p:cNvSpPr>
          <p:nvPr>
            <p:ph type="body" idx="1"/>
          </p:nvPr>
        </p:nvSpPr>
        <p:spPr/>
        <p:txBody>
          <a:bodyPr/>
          <a:lstStyle/>
          <a:p>
            <a:endParaRPr lang="de-DE"/>
          </a:p>
        </p:txBody>
      </p:sp>
      <p:sp>
        <p:nvSpPr>
          <p:cNvPr id="4" name="Espace réservé du numéro de diapositive 3"/>
          <p:cNvSpPr>
            <a:spLocks noGrp="1"/>
          </p:cNvSpPr>
          <p:nvPr>
            <p:ph type="sldNum" sz="quarter" idx="10"/>
          </p:nvPr>
        </p:nvSpPr>
        <p:spPr/>
        <p:txBody>
          <a:bodyPr/>
          <a:lstStyle/>
          <a:p>
            <a:fld id="{B4A55CF2-256D-44FD-9430-5B63A079CF51}" type="slidenum">
              <a:rPr lang="de-DE" smtClean="0"/>
              <a:t>18</a:t>
            </a:fld>
            <a:endParaRPr lang="de-DE"/>
          </a:p>
        </p:txBody>
      </p:sp>
    </p:spTree>
    <p:extLst>
      <p:ext uri="{BB962C8B-B14F-4D97-AF65-F5344CB8AC3E}">
        <p14:creationId xmlns:p14="http://schemas.microsoft.com/office/powerpoint/2010/main" val="2182837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baseline="0" err="1"/>
              <a:t>Welche</a:t>
            </a:r>
            <a:r>
              <a:rPr lang="en-US" sz="1200" b="1" baseline="0"/>
              <a:t> </a:t>
            </a:r>
            <a:r>
              <a:rPr lang="en-US" sz="1200" b="1" baseline="0" err="1"/>
              <a:t>Aufgaben</a:t>
            </a:r>
            <a:r>
              <a:rPr lang="en-US" sz="1200" b="1" baseline="0"/>
              <a:t> </a:t>
            </a:r>
            <a:r>
              <a:rPr lang="en-US" sz="1200" b="1" baseline="0" err="1"/>
              <a:t>sind</a:t>
            </a:r>
            <a:r>
              <a:rPr lang="en-US" sz="1200" b="1" baseline="0"/>
              <a:t> </a:t>
            </a:r>
            <a:r>
              <a:rPr lang="en-US" sz="1200" b="1" baseline="0" err="1"/>
              <a:t>zu</a:t>
            </a:r>
            <a:r>
              <a:rPr lang="en-US" sz="1200" b="1" baseline="0"/>
              <a:t> </a:t>
            </a:r>
            <a:r>
              <a:rPr lang="en-US" sz="1200" b="1" baseline="0" err="1"/>
              <a:t>erledigen</a:t>
            </a:r>
            <a:r>
              <a:rPr lang="en-US" sz="1200" b="1" baseline="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baseline="0"/>
              <a:t>Frontend: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Darstellung</a:t>
            </a:r>
            <a:endParaRPr lang="en-US" sz="1200" b="0" baseline="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Chatbot interface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Textfeld</a:t>
            </a:r>
            <a:r>
              <a:rPr lang="en-US" sz="1200" b="0" baseline="0"/>
              <a:t> </a:t>
            </a:r>
            <a:r>
              <a:rPr lang="en-US" sz="1200" b="0" baseline="0" err="1"/>
              <a:t>mit</a:t>
            </a:r>
            <a:r>
              <a:rPr lang="en-US" sz="1200" b="0" baseline="0"/>
              <a:t> </a:t>
            </a:r>
            <a:r>
              <a:rPr lang="en-US" sz="1200" b="0" baseline="0" err="1"/>
              <a:t>blassen</a:t>
            </a:r>
            <a:r>
              <a:rPr lang="en-US" sz="1200" b="0" baseline="0"/>
              <a:t> </a:t>
            </a:r>
            <a:r>
              <a:rPr lang="en-US" sz="1200" b="0" baseline="0" err="1"/>
              <a:t>Vorschlägen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Eingaben</a:t>
            </a:r>
            <a:r>
              <a:rPr lang="en-US" sz="1200" b="0" baseline="0"/>
              <a:t> </a:t>
            </a:r>
            <a:r>
              <a:rPr lang="en-US" sz="1200" b="0" baseline="0" err="1"/>
              <a:t>weiter</a:t>
            </a:r>
            <a:r>
              <a:rPr lang="en-US" sz="1200" b="0" baseline="0"/>
              <a:t> an das Backend </a:t>
            </a:r>
            <a:r>
              <a:rPr lang="en-US" sz="1200" b="0" baseline="0" err="1"/>
              <a:t>schicken</a:t>
            </a:r>
            <a:r>
              <a:rPr lang="en-US" sz="1200" b="0" baseline="0"/>
              <a:t> (</a:t>
            </a:r>
            <a:r>
              <a:rPr lang="en-US" sz="1200" b="0" baseline="0" err="1"/>
              <a:t>oder</a:t>
            </a:r>
            <a:r>
              <a:rPr lang="en-US" sz="1200" b="0" baseline="0"/>
              <a:t> </a:t>
            </a:r>
            <a:r>
              <a:rPr lang="en-US" sz="1200" b="0" baseline="0" err="1"/>
              <a:t>ggf</a:t>
            </a:r>
            <a:r>
              <a:rPr lang="en-US" sz="1200" b="0" baseline="0"/>
              <a:t>. direct an LLM-API)</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Rückantworten</a:t>
            </a:r>
            <a:r>
              <a:rPr lang="en-US" sz="1200" b="0" baseline="0"/>
              <a:t> </a:t>
            </a:r>
            <a:r>
              <a:rPr lang="en-US" sz="1200" b="0" baseline="0" err="1"/>
              <a:t>anzeigen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b="1" baseline="0"/>
              <a:t>Backend: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Requests von Frontend </a:t>
            </a:r>
            <a:r>
              <a:rPr lang="en-US" sz="1200" b="0" baseline="0" err="1"/>
              <a:t>empfangen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Ggf</a:t>
            </a:r>
            <a:r>
              <a:rPr lang="en-US" sz="1200" b="0" baseline="0"/>
              <a:t>. Requests an LLM-API (</a:t>
            </a:r>
            <a:r>
              <a:rPr lang="en-US" sz="1200" b="0" baseline="0" err="1"/>
              <a:t>angepasst</a:t>
            </a:r>
            <a:r>
              <a:rPr lang="en-US" sz="1200" b="0" baseline="0"/>
              <a:t>) </a:t>
            </a:r>
            <a:r>
              <a:rPr lang="en-US" sz="1200" b="0" baseline="0" err="1"/>
              <a:t>weiterleiten</a:t>
            </a:r>
            <a:endParaRPr lang="en-US" sz="1200" b="0" baseline="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preprocessing, postprocessing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Error handling der API (rate limit/server error)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GPT </a:t>
            </a:r>
            <a:r>
              <a:rPr lang="en-US" sz="1200" b="0" baseline="0" err="1"/>
              <a:t>Zugriff</a:t>
            </a:r>
            <a:r>
              <a:rPr lang="en-US" sz="1200" b="0" baseline="0"/>
              <a:t> auf </a:t>
            </a:r>
            <a:r>
              <a:rPr lang="en-US" sz="1200" b="0" baseline="0" err="1"/>
              <a:t>eigene</a:t>
            </a:r>
            <a:r>
              <a:rPr lang="en-US" sz="1200" b="0" baseline="0"/>
              <a:t> </a:t>
            </a:r>
            <a:r>
              <a:rPr lang="en-US" sz="1200" b="0" baseline="0" err="1"/>
              <a:t>Dateien</a:t>
            </a:r>
            <a:r>
              <a:rPr lang="en-US" sz="1200" b="0" baseline="0"/>
              <a:t> </a:t>
            </a:r>
            <a:r>
              <a:rPr lang="en-US" sz="1200" b="0" baseline="0" err="1"/>
              <a:t>geben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(Plugins)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1"/>
              <a:t>Vielleicht auch interessant: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aseline="0"/>
              <a:t>Plugins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1"/>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a:t>https://nickarner.com/notes/llm-powered-assistants-for-complex-interfaces-february-26-2023/</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a:t>https://huyenchip.com/2023/04/11/llm-engineering.html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19</a:t>
            </a:fld>
            <a:endParaRPr lang="en-US"/>
          </a:p>
        </p:txBody>
      </p:sp>
    </p:spTree>
    <p:extLst>
      <p:ext uri="{BB962C8B-B14F-4D97-AF65-F5344CB8AC3E}">
        <p14:creationId xmlns:p14="http://schemas.microsoft.com/office/powerpoint/2010/main" val="80349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en-US"/>
              <a:t>BLOOM is open source</a:t>
            </a:r>
          </a:p>
          <a:p>
            <a:r>
              <a:rPr lang="en-US" err="1"/>
              <a:t>LaMDA</a:t>
            </a:r>
            <a:r>
              <a:rPr lang="en-US"/>
              <a:t> is from Google</a:t>
            </a:r>
          </a:p>
          <a:p>
            <a:r>
              <a:rPr lang="en-US" err="1"/>
              <a:t>LLaMA</a:t>
            </a:r>
            <a:r>
              <a:rPr lang="en-US"/>
              <a:t> is from Meta</a:t>
            </a:r>
          </a:p>
          <a:p>
            <a:endParaRPr lang="en-US"/>
          </a:p>
          <a:p>
            <a:r>
              <a:rPr lang="en-US"/>
              <a:t>https://openai.com/pricing</a:t>
            </a:r>
          </a:p>
          <a:p>
            <a:r>
              <a:rPr lang="en-US"/>
              <a:t>https://vectara.com/top-large-language-models-llms-gpt-4-llama-gato-bloom-and-when-to-choose-one-over-the-other/</a:t>
            </a:r>
          </a:p>
          <a:p>
            <a:endParaRPr lang="en-US"/>
          </a:p>
          <a:p>
            <a:r>
              <a:rPr lang="en-US" err="1"/>
              <a:t>Quellen</a:t>
            </a:r>
            <a:r>
              <a:rPr lang="en-US"/>
              <a:t>: </a:t>
            </a:r>
          </a:p>
          <a:p>
            <a:pPr marL="171450" indent="-171450">
              <a:buFont typeface="Arial" panose="020B0604020202020204" pitchFamily="34" charset="0"/>
              <a:buChar char="•"/>
            </a:pPr>
            <a:r>
              <a:rPr lang="en-US"/>
              <a:t>https://www.semianalysis.com/p/google-we-have-no-moat-and-neither</a:t>
            </a:r>
          </a:p>
          <a:p>
            <a:pPr marL="171450" indent="-171450">
              <a:buFont typeface="Arial" panose="020B0604020202020204" pitchFamily="34" charset="0"/>
              <a:buChar char="•"/>
            </a:pPr>
            <a:r>
              <a:rPr lang="en-US"/>
              <a:t>https://arxiv.org/pdf/2303.16199.pdf</a:t>
            </a:r>
          </a:p>
        </p:txBody>
      </p:sp>
      <p:sp>
        <p:nvSpPr>
          <p:cNvPr id="4" name="Foliennummernplatzhalter 3"/>
          <p:cNvSpPr>
            <a:spLocks noGrp="1"/>
          </p:cNvSpPr>
          <p:nvPr>
            <p:ph type="sldNum" sz="quarter" idx="5"/>
          </p:nvPr>
        </p:nvSpPr>
        <p:spPr/>
        <p:txBody>
          <a:bodyPr/>
          <a:lstStyle/>
          <a:p>
            <a:fld id="{BB235E42-08C2-4B51-8226-949D8765D5FF}" type="slidenum">
              <a:rPr lang="en-US" smtClean="0"/>
              <a:t>20</a:t>
            </a:fld>
            <a:endParaRPr lang="en-US"/>
          </a:p>
        </p:txBody>
      </p:sp>
    </p:spTree>
    <p:extLst>
      <p:ext uri="{BB962C8B-B14F-4D97-AF65-F5344CB8AC3E}">
        <p14:creationId xmlns:p14="http://schemas.microsoft.com/office/powerpoint/2010/main" val="20696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endParaRPr lang="de-DE"/>
          </a:p>
          <a:p>
            <a:r>
              <a:rPr lang="de-DE"/>
              <a:t>Screenshot </a:t>
            </a:r>
            <a:r>
              <a:rPr lang="de-DE" err="1"/>
              <a:t>from</a:t>
            </a:r>
            <a:r>
              <a:rPr lang="de-DE"/>
              <a:t> https://www.bloomberg.com/news/articles/2023-05-02/samsung-bans-chatgpt-and-other-generative-ai-use-by-staff-after-leak#xj4y7vzkg</a:t>
            </a:r>
          </a:p>
        </p:txBody>
      </p:sp>
      <p:sp>
        <p:nvSpPr>
          <p:cNvPr id="4" name="Foliennummernplatzhalter 3"/>
          <p:cNvSpPr>
            <a:spLocks noGrp="1"/>
          </p:cNvSpPr>
          <p:nvPr>
            <p:ph type="sldNum" sz="quarter" idx="5"/>
          </p:nvPr>
        </p:nvSpPr>
        <p:spPr/>
        <p:txBody>
          <a:bodyPr/>
          <a:lstStyle/>
          <a:p>
            <a:fld id="{BB235E42-08C2-4B51-8226-949D8765D5FF}" type="slidenum">
              <a:rPr lang="en-US" smtClean="0"/>
              <a:t>21</a:t>
            </a:fld>
            <a:endParaRPr lang="en-US"/>
          </a:p>
        </p:txBody>
      </p:sp>
    </p:spTree>
    <p:extLst>
      <p:ext uri="{BB962C8B-B14F-4D97-AF65-F5344CB8AC3E}">
        <p14:creationId xmlns:p14="http://schemas.microsoft.com/office/powerpoint/2010/main" val="248817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en-US"/>
              <a:t>The constitution was largely written in the 18</a:t>
            </a:r>
            <a:r>
              <a:rPr lang="en-US" baseline="30000"/>
              <a:t>th</a:t>
            </a:r>
            <a:r>
              <a:rPr lang="en-US"/>
              <a:t> century (and then amended 27 times)</a:t>
            </a:r>
          </a:p>
        </p:txBody>
      </p:sp>
      <p:sp>
        <p:nvSpPr>
          <p:cNvPr id="4" name="Foliennummernplatzhalter 3"/>
          <p:cNvSpPr>
            <a:spLocks noGrp="1"/>
          </p:cNvSpPr>
          <p:nvPr>
            <p:ph type="sldNum" sz="quarter" idx="5"/>
          </p:nvPr>
        </p:nvSpPr>
        <p:spPr/>
        <p:txBody>
          <a:bodyPr/>
          <a:lstStyle/>
          <a:p>
            <a:fld id="{BB235E42-08C2-4B51-8226-949D8765D5FF}" type="slidenum">
              <a:rPr lang="en-US" smtClean="0"/>
              <a:t>22</a:t>
            </a:fld>
            <a:endParaRPr lang="en-US"/>
          </a:p>
        </p:txBody>
      </p:sp>
    </p:spTree>
    <p:extLst>
      <p:ext uri="{BB962C8B-B14F-4D97-AF65-F5344CB8AC3E}">
        <p14:creationId xmlns:p14="http://schemas.microsoft.com/office/powerpoint/2010/main" val="236505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en-US" b="1" err="1"/>
              <a:t>Quellen</a:t>
            </a:r>
            <a:r>
              <a:rPr lang="en-US" b="1"/>
              <a:t>: </a:t>
            </a:r>
          </a:p>
          <a:p>
            <a:pPr marL="171450" indent="-171450">
              <a:buFont typeface="Arial" panose="020B0604020202020204" pitchFamily="34" charset="0"/>
              <a:buChar char="•"/>
            </a:pPr>
            <a:r>
              <a:rPr lang="en-US"/>
              <a:t>https://www.bloomberg.com/news/articles/2023-04-24/generative-ai-boosts-worker-productivity-14-new-study-finds?leadSource=uverify%20wall</a:t>
            </a:r>
          </a:p>
        </p:txBody>
      </p:sp>
      <p:sp>
        <p:nvSpPr>
          <p:cNvPr id="4" name="Foliennummernplatzhalter 3"/>
          <p:cNvSpPr>
            <a:spLocks noGrp="1"/>
          </p:cNvSpPr>
          <p:nvPr>
            <p:ph type="sldNum" sz="quarter" idx="5"/>
          </p:nvPr>
        </p:nvSpPr>
        <p:spPr/>
        <p:txBody>
          <a:bodyPr/>
          <a:lstStyle/>
          <a:p>
            <a:fld id="{BB235E42-08C2-4B51-8226-949D8765D5FF}" type="slidenum">
              <a:rPr lang="en-US" smtClean="0"/>
              <a:t>23</a:t>
            </a:fld>
            <a:endParaRPr lang="en-US"/>
          </a:p>
        </p:txBody>
      </p:sp>
    </p:spTree>
    <p:extLst>
      <p:ext uri="{BB962C8B-B14F-4D97-AF65-F5344CB8AC3E}">
        <p14:creationId xmlns:p14="http://schemas.microsoft.com/office/powerpoint/2010/main" val="309798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aseline="0" err="1"/>
              <a:t>n.a</a:t>
            </a:r>
            <a:r>
              <a:rPr lang="en-US" sz="1100" baseline="0"/>
              <a:t>.</a:t>
            </a: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aseline="0"/>
              <a:t>n</a:t>
            </a:r>
            <a:r>
              <a:rPr lang="en-US" sz="1100" baseline="0" err="1"/>
              <a:t>.a</a:t>
            </a:r>
            <a:r>
              <a:rPr lang="en-US" sz="1100" baseline="0"/>
              <a:t>.</a:t>
            </a: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a:t>######## Quellenhinweise</a:t>
            </a:r>
          </a:p>
          <a:p>
            <a:endParaRPr lang="en-US" sz="1100"/>
          </a:p>
          <a:p>
            <a:r>
              <a:rPr lang="en-US" sz="1100"/>
              <a:t>Quelle: http://www.game-changer.net/2019/03/20/5-charts-that-show-challenges-of-ai-adoption-in-the-enterprise/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a:t>######## Feedback zur Überarbeitung</a:t>
            </a:r>
          </a:p>
          <a:p>
            <a:pPr marL="0" indent="0">
              <a:buFont typeface="Wingdings" panose="05000000000000000000" pitchFamily="2" charset="2"/>
              <a:buNone/>
            </a:pPr>
            <a:endParaRPr lang="en-US" sz="1100" baseline="0"/>
          </a:p>
          <a:p>
            <a:pPr marL="0" indent="0">
              <a:buFont typeface="Wingdings" panose="05000000000000000000" pitchFamily="2" charset="2"/>
              <a:buNone/>
            </a:pPr>
            <a:r>
              <a:rPr lang="en-US" sz="1100" baseline="0" err="1"/>
              <a:t>n.a.</a:t>
            </a:r>
            <a:endParaRPr lang="en-US" sz="1100" baseline="0"/>
          </a:p>
          <a:p>
            <a:endParaRPr lang="en-US"/>
          </a:p>
        </p:txBody>
      </p:sp>
    </p:spTree>
    <p:extLst>
      <p:ext uri="{BB962C8B-B14F-4D97-AF65-F5344CB8AC3E}">
        <p14:creationId xmlns:p14="http://schemas.microsoft.com/office/powerpoint/2010/main" val="205549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a:t>Die Folie </a:t>
            </a:r>
            <a:r>
              <a:rPr lang="en-US" sz="1200" baseline="0" err="1"/>
              <a:t>ist</a:t>
            </a:r>
            <a:r>
              <a:rPr lang="en-US" sz="1200" baseline="0"/>
              <a:t> </a:t>
            </a:r>
            <a:r>
              <a:rPr lang="en-US" sz="1200" baseline="0" err="1"/>
              <a:t>bewusst</a:t>
            </a:r>
            <a:r>
              <a:rPr lang="en-US" sz="1200" baseline="0"/>
              <a:t> </a:t>
            </a:r>
            <a:r>
              <a:rPr lang="en-US" sz="1200" baseline="0" err="1"/>
              <a:t>interaktiv</a:t>
            </a:r>
            <a:r>
              <a:rPr lang="en-US" sz="1200" baseline="0"/>
              <a:t> </a:t>
            </a:r>
            <a:r>
              <a:rPr lang="en-US" sz="1200" baseline="0" err="1"/>
              <a:t>gestaltet</a:t>
            </a:r>
            <a:r>
              <a:rPr lang="en-US" sz="1200" baseline="0"/>
              <a:t>, sodas die </a:t>
            </a:r>
            <a:r>
              <a:rPr lang="en-US" sz="1200" baseline="0" err="1"/>
              <a:t>Nutzer</a:t>
            </a:r>
            <a:r>
              <a:rPr lang="en-US" sz="1200" baseline="0"/>
              <a:t> </a:t>
            </a:r>
            <a:r>
              <a:rPr lang="en-US" sz="1200" baseline="0" err="1"/>
              <a:t>sich</a:t>
            </a:r>
            <a:r>
              <a:rPr lang="en-US" sz="1200" baseline="0"/>
              <a:t> </a:t>
            </a:r>
            <a:r>
              <a:rPr lang="en-US" sz="1200" baseline="0" err="1"/>
              <a:t>zunächst</a:t>
            </a:r>
            <a:r>
              <a:rPr lang="en-US" sz="1200" baseline="0"/>
              <a:t> </a:t>
            </a:r>
            <a:r>
              <a:rPr lang="en-US" sz="1200" baseline="0" err="1"/>
              <a:t>einge</a:t>
            </a:r>
            <a:r>
              <a:rPr lang="en-US" sz="1200" baseline="0"/>
              <a:t> </a:t>
            </a:r>
            <a:r>
              <a:rPr lang="en-US" sz="1200" baseline="0" err="1"/>
              <a:t>Gedanken</a:t>
            </a:r>
            <a:r>
              <a:rPr lang="en-US" sz="1200" baseline="0"/>
              <a:t> </a:t>
            </a:r>
            <a:r>
              <a:rPr lang="en-US" sz="1200" baseline="0" err="1"/>
              <a:t>über</a:t>
            </a:r>
            <a:r>
              <a:rPr lang="en-US" sz="1200" baseline="0"/>
              <a:t> die </a:t>
            </a:r>
            <a:r>
              <a:rPr lang="en-US" sz="1200" baseline="0" err="1"/>
              <a:t>Grenzen</a:t>
            </a:r>
            <a:r>
              <a:rPr lang="en-US" sz="1200" baseline="0"/>
              <a:t> von </a:t>
            </a:r>
            <a:r>
              <a:rPr lang="en-US" sz="1200" baseline="0" err="1"/>
              <a:t>ChatGPT</a:t>
            </a:r>
            <a:r>
              <a:rPr lang="en-US" sz="1200" baseline="0"/>
              <a:t> </a:t>
            </a:r>
            <a:r>
              <a:rPr lang="en-US" sz="1200" baseline="0" err="1"/>
              <a:t>machen</a:t>
            </a:r>
            <a:r>
              <a:rPr lang="en-US" sz="1200" baseline="0"/>
              <a:t> </a:t>
            </a:r>
            <a:r>
              <a:rPr lang="en-US" sz="1200" baseline="0" err="1"/>
              <a:t>sollen</a:t>
            </a:r>
            <a:r>
              <a:rPr lang="en-US" sz="1200" baseline="0"/>
              <a:t> (</a:t>
            </a:r>
            <a:r>
              <a:rPr lang="en-US" sz="1200" baseline="0" err="1"/>
              <a:t>insbesondere</a:t>
            </a:r>
            <a:r>
              <a:rPr lang="en-US" sz="1200" baseline="0"/>
              <a:t> auf </a:t>
            </a:r>
            <a:r>
              <a:rPr lang="en-US" sz="1200" baseline="0" err="1"/>
              <a:t>Grundlage</a:t>
            </a:r>
            <a:r>
              <a:rPr lang="en-US" sz="1200" baseline="0"/>
              <a:t> der </a:t>
            </a:r>
            <a:r>
              <a:rPr lang="en-US" sz="1200" baseline="0" err="1"/>
              <a:t>zuvor</a:t>
            </a:r>
            <a:r>
              <a:rPr lang="en-US" sz="1200" baseline="0"/>
              <a:t> </a:t>
            </a:r>
            <a:r>
              <a:rPr lang="en-US" sz="1200" baseline="0" err="1"/>
              <a:t>gemachten</a:t>
            </a:r>
            <a:r>
              <a:rPr lang="en-US" sz="1200" baseline="0"/>
              <a:t> </a:t>
            </a:r>
            <a:r>
              <a:rPr lang="en-US" sz="1200" baseline="0" err="1"/>
              <a:t>Erfahrungen</a:t>
            </a:r>
            <a:r>
              <a:rPr lang="en-US" sz="1200" baseline="0"/>
              <a:t> in </a:t>
            </a:r>
            <a:r>
              <a:rPr lang="en-US" sz="1200" baseline="0" err="1"/>
              <a:t>Kapitel</a:t>
            </a:r>
            <a:r>
              <a:rPr lang="en-US" sz="1200" baseline="0"/>
              <a:t> 3). </a:t>
            </a:r>
            <a:r>
              <a:rPr lang="en-US" sz="1200" baseline="0" err="1"/>
              <a:t>Im</a:t>
            </a:r>
            <a:r>
              <a:rPr lang="en-US" sz="1200" baseline="0"/>
              <a:t> Anschluss </a:t>
            </a:r>
            <a:r>
              <a:rPr lang="en-US" sz="1200" baseline="0" err="1"/>
              <a:t>sollen</a:t>
            </a:r>
            <a:r>
              <a:rPr lang="en-US" sz="1200" baseline="0"/>
              <a:t> die </a:t>
            </a:r>
            <a:r>
              <a:rPr lang="en-US" sz="1200" baseline="0" err="1"/>
              <a:t>Grenzen</a:t>
            </a:r>
            <a:r>
              <a:rPr lang="en-US" sz="1200" baseline="0"/>
              <a:t> </a:t>
            </a:r>
            <a:r>
              <a:rPr lang="en-US" sz="1200" baseline="0" err="1"/>
              <a:t>gemeinsam</a:t>
            </a:r>
            <a:r>
              <a:rPr lang="en-US" sz="1200" baseline="0"/>
              <a:t> </a:t>
            </a:r>
            <a:r>
              <a:rPr lang="en-US" sz="1200" baseline="0" err="1"/>
              <a:t>diskutiert</a:t>
            </a:r>
            <a:r>
              <a:rPr lang="en-US" sz="1200" baseline="0"/>
              <a:t> </a:t>
            </a:r>
            <a:r>
              <a:rPr lang="en-US" sz="1200" baseline="0" err="1"/>
              <a:t>werden</a:t>
            </a:r>
            <a:r>
              <a:rPr lang="en-US" sz="1200" baseline="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Ggf</a:t>
            </a:r>
            <a:r>
              <a:rPr lang="en-US" sz="1200" baseline="0"/>
              <a:t>. </a:t>
            </a:r>
            <a:r>
              <a:rPr lang="en-US" sz="1200" baseline="0" err="1"/>
              <a:t>bietet</a:t>
            </a:r>
            <a:r>
              <a:rPr lang="en-US" sz="1200" baseline="0"/>
              <a:t> es </a:t>
            </a:r>
            <a:r>
              <a:rPr lang="en-US" sz="1200" baseline="0" err="1"/>
              <a:t>sich</a:t>
            </a:r>
            <a:r>
              <a:rPr lang="en-US" sz="1200" baseline="0"/>
              <a:t> an, die </a:t>
            </a:r>
            <a:r>
              <a:rPr lang="en-US" sz="1200" baseline="0" err="1"/>
              <a:t>Fragen</a:t>
            </a:r>
            <a:r>
              <a:rPr lang="en-US" sz="1200" baseline="0"/>
              <a:t> auf Mural </a:t>
            </a:r>
            <a:r>
              <a:rPr lang="en-US" sz="1200" baseline="0" err="1"/>
              <a:t>zu</a:t>
            </a:r>
            <a:r>
              <a:rPr lang="en-US" sz="1200" baseline="0"/>
              <a:t> </a:t>
            </a:r>
            <a:r>
              <a:rPr lang="en-US" sz="1200" baseline="0" err="1"/>
              <a:t>sammeln</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de-DE"/>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929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mn-lt"/>
              </a:rPr>
              <a:t>From Pretraining Data to Language Models to Downstream Tasks: Tracking the Trails of Political Biases Leading to Unfair NLP Models: </a:t>
            </a:r>
            <a:br>
              <a:rPr lang="de-DE" b="0" u="sng">
                <a:effectLst/>
                <a:hlinkClick r:id="rId3"/>
              </a:rPr>
            </a:br>
            <a:r>
              <a:rPr lang="de-DE" b="0" u="sng">
                <a:effectLst/>
                <a:hlinkClick r:id="rId3"/>
              </a:rPr>
              <a:t>https://doi.org/10.48550/arXiv.2305.08283</a:t>
            </a:r>
            <a:endParaRPr lang="de-DE" b="0" u="sng">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mn-lt"/>
              </a:rPr>
              <a:t>More human than human: measuring ChatGPT political bias: </a:t>
            </a:r>
            <a:r>
              <a:rPr lang="de-DE" b="0" i="0">
                <a:solidFill>
                  <a:srgbClr val="222222"/>
                </a:solidFill>
                <a:effectLst/>
                <a:latin typeface="Merriweather Sans" pitchFamily="2" charset="0"/>
              </a:rPr>
              <a:t>https://doi.org/10.1007/s11127-023-01097-2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FFFFFF"/>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mn-lt"/>
            </a:endParaRPr>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CE4C3-1D29-4B7A-B176-1767519F779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09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eaLnBrk="0" fontAlgn="base" latinLnBrk="0" hangingPunct="0">
              <a:lnSpc>
                <a:spcPct val="100000"/>
              </a:lnSpc>
              <a:spcBef>
                <a:spcPct val="30000"/>
              </a:spcBef>
              <a:spcAft>
                <a:spcPct val="0"/>
              </a:spcAft>
              <a:buClrTx/>
              <a:buSzTx/>
              <a:buFontTx/>
              <a:buNone/>
              <a:tabLst/>
              <a:defRPr/>
            </a:pPr>
            <a:r>
              <a:rPr lang="en-US" sz="1100"/>
              <a:t>######## </a:t>
            </a:r>
            <a:r>
              <a:rPr lang="en-US" sz="1100" err="1"/>
              <a:t>Inhaltliche</a:t>
            </a:r>
            <a:r>
              <a:rPr lang="en-US" sz="1100"/>
              <a:t> </a:t>
            </a:r>
            <a:r>
              <a:rPr lang="en-US" sz="1100" err="1"/>
              <a:t>Notizen</a:t>
            </a: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baseline="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err="1"/>
              <a:t>Unternehmensinfrastruktur</a:t>
            </a:r>
            <a:endParaRPr lang="en-US" sz="1100" b="1" u="none"/>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a:t>„</a:t>
            </a:r>
            <a:r>
              <a:rPr lang="en-US" sz="1600"/>
              <a:t>Firm infrastructure, including such functions as general management, legal work, and accounting, supports the entire chain</a:t>
            </a:r>
            <a:r>
              <a:rPr lang="en-US" sz="1100" b="1" u="none"/>
              <a:t>“</a:t>
            </a:r>
          </a:p>
          <a:p>
            <a:pPr marL="0" marR="0" lvl="0" indent="0" algn="l" defTabSz="914400" eaLnBrk="0" fontAlgn="base" latinLnBrk="0" hangingPunct="0">
              <a:lnSpc>
                <a:spcPct val="100000"/>
              </a:lnSpc>
              <a:spcBef>
                <a:spcPct val="30000"/>
              </a:spcBef>
              <a:spcAft>
                <a:spcPct val="0"/>
              </a:spcAft>
              <a:buClrTx/>
              <a:buSzTx/>
              <a:buFontTx/>
              <a:buNone/>
              <a:tabLst/>
              <a:defRPr/>
            </a:pPr>
            <a:r>
              <a:rPr lang="de-DE" sz="1600" b="0" i="0">
                <a:solidFill>
                  <a:srgbClr val="374151"/>
                </a:solidFill>
                <a:effectLst/>
                <a:latin typeface="Söhne"/>
              </a:rPr>
              <a:t>Internes Wissensmanagement: LLMs können dabei helfen, internes Wissen zu erfassen, zu organisieren und zugänglich zu machen, indem sie Dokumente, Prozessbeschreibungen und Mitarbeiterwissen analysieren und zusammenfassen.</a:t>
            </a:r>
            <a:endParaRPr lang="en-US" sz="1100" b="1" u="none"/>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b="1" u="none"/>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err="1"/>
              <a:t>Personalwirtschaft</a:t>
            </a:r>
            <a:r>
              <a:rPr lang="en-US" sz="1100" u="none"/>
              <a:t>: </a:t>
            </a:r>
          </a:p>
          <a:p>
            <a:pPr algn="l"/>
            <a:r>
              <a:rPr lang="de-DE" sz="1600" b="0" i="0">
                <a:solidFill>
                  <a:srgbClr val="374151"/>
                </a:solidFill>
                <a:effectLst/>
                <a:latin typeface="Söhne"/>
              </a:rPr>
              <a:t>Rekrutierung: LLMs können bei der Identifizierung und Bewertung von Kandidaten helfen, indem sie Lebensläufe, Bewerbungsschreiben und andere Bewerbungsunterlagen analysieren und passende Kandidaten für offene Positionen vorschlagen.</a:t>
            </a:r>
          </a:p>
          <a:p>
            <a:pPr algn="l"/>
            <a:r>
              <a:rPr lang="de-DE" sz="1600" b="0" i="0">
                <a:solidFill>
                  <a:srgbClr val="374151"/>
                </a:solidFill>
                <a:effectLst/>
                <a:latin typeface="Söhne"/>
              </a:rPr>
              <a:t>Mitarbeiterschulung: LLMs können Schulungsmaterialien und -programme entwickeln, die auf die individuellen Bedürfnisse und Fähigkeiten der Mitarbeiter zugeschnitten sind, um die Effektivität der Weiterbildung zu erhöhen.</a:t>
            </a:r>
          </a:p>
          <a:p>
            <a:endParaRPr lang="en-US" sz="1100"/>
          </a:p>
          <a:p>
            <a:r>
              <a:rPr lang="en-US" sz="1100" b="1"/>
              <a:t>Research &amp; Development:</a:t>
            </a:r>
          </a:p>
          <a:p>
            <a:pPr marL="285750" indent="-285750">
              <a:buFont typeface="Arial" panose="020B0604020202020204" pitchFamily="34" charset="0"/>
              <a:buChar char="•"/>
            </a:pPr>
            <a:r>
              <a:rPr lang="de-DE" sz="1600" b="0" i="0" err="1">
                <a:solidFill>
                  <a:srgbClr val="374151"/>
                </a:solidFill>
                <a:effectLst/>
                <a:latin typeface="Söhne"/>
              </a:rPr>
              <a:t>Idea</a:t>
            </a:r>
            <a:r>
              <a:rPr lang="de-DE" sz="1600" b="0" i="0">
                <a:solidFill>
                  <a:srgbClr val="374151"/>
                </a:solidFill>
                <a:effectLst/>
                <a:latin typeface="Söhne"/>
              </a:rPr>
              <a:t>-Brainstorming: </a:t>
            </a:r>
            <a:r>
              <a:rPr lang="de-DE" sz="2400" b="0" i="0">
                <a:solidFill>
                  <a:srgbClr val="374151"/>
                </a:solidFill>
                <a:effectLst/>
                <a:latin typeface="Söhne"/>
              </a:rPr>
              <a:t>LLMs können bei der Identifizierung von Forschungs- und Entwicklungsmöglichkeiten helfen, indem sie wissenschaftliche Publikationen, Patente und technologische Trends analysieren oder zum allgemeinen Ideenbrainstorming verwendet werden</a:t>
            </a:r>
            <a:endParaRPr lang="de-DE" sz="1600" b="0" i="0">
              <a:solidFill>
                <a:srgbClr val="374151"/>
              </a:solidFill>
              <a:effectLst/>
              <a:latin typeface="Söhne"/>
            </a:endParaRPr>
          </a:p>
          <a:p>
            <a:pPr marL="285750" indent="-285750">
              <a:buFont typeface="Arial" panose="020B0604020202020204" pitchFamily="34" charset="0"/>
              <a:buChar char="•"/>
            </a:pPr>
            <a:r>
              <a:rPr lang="de-DE" sz="1600" b="0" i="0">
                <a:solidFill>
                  <a:srgbClr val="374151"/>
                </a:solidFill>
                <a:effectLst/>
                <a:latin typeface="Söhne"/>
              </a:rPr>
              <a:t>Codegenerierung: LLMs können auf der Grundlage einer natürlichsprachlichen Beschreibung der gewünschten Funktionalität Code generieren. Dabei kann es sich um kurze Codeausschnitte oder sogar um komplexere Funktionen handeln.</a:t>
            </a:r>
          </a:p>
          <a:p>
            <a:pPr marL="285750" indent="-285750">
              <a:buFont typeface="Arial" panose="020B0604020202020204" pitchFamily="34" charset="0"/>
              <a:buChar char="•"/>
            </a:pPr>
            <a:r>
              <a:rPr lang="de-DE" sz="1600" b="0" i="0">
                <a:solidFill>
                  <a:srgbClr val="374151"/>
                </a:solidFill>
                <a:effectLst/>
                <a:latin typeface="Söhne"/>
              </a:rPr>
              <a:t>Codeüberprüfung und -optimierung: LLMs können bestehenden Code analysieren, um mögliche Fehler oder Ineffizienzen zu erkennen. Sie können auch Vorschläge für Verbesserungen oder Optimierungen machen, um die Leistung und Qualität des Codes zu erhöhen.</a:t>
            </a:r>
          </a:p>
          <a:p>
            <a:pPr marL="285750" indent="-285750">
              <a:buFont typeface="Arial" panose="020B0604020202020204" pitchFamily="34" charset="0"/>
              <a:buChar char="•"/>
            </a:pPr>
            <a:r>
              <a:rPr lang="de-DE" sz="1600" b="0" i="0">
                <a:solidFill>
                  <a:srgbClr val="374151"/>
                </a:solidFill>
                <a:effectLst/>
                <a:latin typeface="Söhne"/>
              </a:rPr>
              <a:t>Automatisierung von Tests: LLMs können dabei helfen, Testfälle und Testdaten zu generieren, um die Abdeckung und Qualität der Tests zu verbessern und den Zeitaufwand für manuelle Testentwicklung zu reduzieren.</a:t>
            </a:r>
          </a:p>
          <a:p>
            <a:pPr marL="285750" indent="-285750">
              <a:buFont typeface="Arial" panose="020B0604020202020204" pitchFamily="34" charset="0"/>
              <a:buChar char="•"/>
            </a:pPr>
            <a:r>
              <a:rPr lang="de-DE" sz="1600" b="0" i="0">
                <a:solidFill>
                  <a:srgbClr val="374151"/>
                </a:solidFill>
                <a:effectLst/>
                <a:latin typeface="Söhne"/>
              </a:rPr>
              <a:t>Beantwortung von Programmierfragen: LLMs können als Ressource für Programmierer dienen, indem sie Fragen zu Programmiersprachen, Frameworks, APIs und Best Practices beantworten. Sie können auch bei der Identifizierung von Lösungen für spezifische Programmierprobleme helfen.</a:t>
            </a:r>
          </a:p>
          <a:p>
            <a:pPr marL="285750" indent="-285750">
              <a:buFont typeface="Arial" panose="020B0604020202020204" pitchFamily="34" charset="0"/>
              <a:buChar char="•"/>
            </a:pPr>
            <a:r>
              <a:rPr lang="de-DE" sz="1600" b="0" i="0">
                <a:solidFill>
                  <a:srgbClr val="374151"/>
                </a:solidFill>
                <a:effectLst/>
                <a:latin typeface="Söhne"/>
              </a:rPr>
              <a:t>Dokumentation: LLMs können bei der Erstellung von Code-Dokumentationen helfen, indem sie den Code analysieren und klare, verständliche Beschreibungen der Funktionen, Parameter und Verhaltensweisen von Code-Elementen erstellen.</a:t>
            </a:r>
          </a:p>
          <a:p>
            <a:endParaRPr lang="en-US" sz="1100" b="1"/>
          </a:p>
          <a:p>
            <a:r>
              <a:rPr lang="en-US" sz="1100" b="1" err="1"/>
              <a:t>Einkauf</a:t>
            </a:r>
            <a:r>
              <a:rPr lang="en-US" sz="1100" b="1"/>
              <a:t>: </a:t>
            </a:r>
          </a:p>
          <a:p>
            <a:pPr marL="285750" indent="-285750" algn="l">
              <a:buFont typeface="Arial" panose="020B0604020202020204" pitchFamily="34" charset="0"/>
              <a:buChar char="•"/>
            </a:pPr>
            <a:r>
              <a:rPr lang="de-DE" sz="1600" b="0" i="0">
                <a:solidFill>
                  <a:srgbClr val="374151"/>
                </a:solidFill>
                <a:effectLst/>
                <a:latin typeface="Söhne"/>
              </a:rPr>
              <a:t>Lieferantenbewertung: LLMs können Lieferanten nach verschiedenen Kriterien wie Preis, Qualität, Lieferzeiten und Zuverlässigkeit bewerten, um fundierte Entscheidungen über Lieferantenbeziehungen zu treffen.</a:t>
            </a:r>
          </a:p>
          <a:p>
            <a:pPr marL="285750" indent="-285750" algn="l">
              <a:buFont typeface="Arial" panose="020B0604020202020204" pitchFamily="34" charset="0"/>
              <a:buChar char="•"/>
            </a:pPr>
            <a:r>
              <a:rPr lang="de-DE" sz="1600" b="0" i="0">
                <a:solidFill>
                  <a:srgbClr val="374151"/>
                </a:solidFill>
                <a:effectLst/>
                <a:latin typeface="Söhne"/>
              </a:rPr>
              <a:t>Vertragsmanagement: LLMs können bei der Erstellung, Analyse und Verwaltung von Verträgen mit Lieferanten unterstützen, um bessere Vertragsbedingungen und effizientere Geschäftsbeziehungen zu gewährleisten.</a:t>
            </a:r>
          </a:p>
          <a:p>
            <a:pPr marL="285750" indent="-285750" algn="l">
              <a:buFont typeface="Arial" panose="020B0604020202020204" pitchFamily="34" charset="0"/>
              <a:buChar char="•"/>
            </a:pPr>
            <a:r>
              <a:rPr lang="de-DE" sz="1600" b="0" i="0">
                <a:solidFill>
                  <a:srgbClr val="374151"/>
                </a:solidFill>
                <a:effectLst/>
                <a:latin typeface="Söhne"/>
              </a:rPr>
              <a:t>Einkaufsoptimierung: LLMs können den Einkaufsprozess optimieren, indem sie Angebote und Nachfrageanalysen analysieren, um die besten Einkaufsentscheidungen hinsichtlich Preis, Menge und Lieferzeitpunkt zu treffen</a:t>
            </a:r>
          </a:p>
          <a:p>
            <a:endParaRPr lang="en-US" sz="1100" b="1"/>
          </a:p>
          <a:p>
            <a:endParaRPr lang="en-US" sz="1100" u="none"/>
          </a:p>
          <a:p>
            <a:r>
              <a:rPr lang="en-US" sz="1100" b="1" u="none"/>
              <a:t>Inbound Logistic</a:t>
            </a:r>
            <a:r>
              <a:rPr lang="en-US" sz="1100" u="none"/>
              <a:t>:</a:t>
            </a:r>
          </a:p>
          <a:p>
            <a:pPr marL="285750" indent="-285750" algn="l">
              <a:buFont typeface="Arial" panose="020B0604020202020204" pitchFamily="34" charset="0"/>
              <a:buChar char="•"/>
            </a:pPr>
            <a:r>
              <a:rPr lang="de-DE" sz="1400" b="0" i="0">
                <a:solidFill>
                  <a:srgbClr val="374151"/>
                </a:solidFill>
                <a:effectLst/>
                <a:latin typeface="Söhne"/>
              </a:rPr>
              <a:t>Automatisierung von Bestellvorgängen: LLMs können den Bestellprozess automatisieren, indem sie Lieferantenanfragen und -angebote analysieren, um optimale Bestellmengen und -zeiten vorzuschlagen.</a:t>
            </a:r>
          </a:p>
          <a:p>
            <a:pPr marL="285750" indent="-285750" algn="l">
              <a:buFont typeface="Arial" panose="020B0604020202020204" pitchFamily="34" charset="0"/>
              <a:buChar char="•"/>
            </a:pPr>
            <a:r>
              <a:rPr lang="de-DE" sz="1400" b="0" i="0">
                <a:solidFill>
                  <a:srgbClr val="374151"/>
                </a:solidFill>
                <a:effectLst/>
                <a:latin typeface="Söhne"/>
              </a:rPr>
              <a:t>Lieferantenkommunikation: LLMs können die Kommunikation mit Lieferanten verbessern, indem sie E-Mails, Verträge und andere Dokumente analysieren und generieren, um einen effizienten Informationsaustausch zu gewährleisten.</a:t>
            </a:r>
          </a:p>
          <a:p>
            <a:endParaRPr lang="en-US" sz="1100" u="none"/>
          </a:p>
          <a:p>
            <a:r>
              <a:rPr lang="en-US" sz="1100" b="1" u="none" err="1"/>
              <a:t>Operationen</a:t>
            </a:r>
            <a:r>
              <a:rPr lang="en-US" sz="1100" b="1" u="none"/>
              <a:t>/</a:t>
            </a:r>
            <a:r>
              <a:rPr lang="en-US" sz="1100" b="1" u="none" err="1"/>
              <a:t>Produktion</a:t>
            </a:r>
            <a:r>
              <a:rPr lang="en-US" sz="1100" u="none"/>
              <a:t>:</a:t>
            </a:r>
          </a:p>
          <a:p>
            <a:pPr marL="171450" indent="-171450">
              <a:buFont typeface="Arial" panose="020B0604020202020204" pitchFamily="34" charset="0"/>
              <a:buChar char="•"/>
            </a:pPr>
            <a:r>
              <a:rPr lang="de-DE" sz="1100" u="none"/>
              <a:t>Optimierung von Produktionsprozessen: LLMs können bei der Identifizierung von Ineffizienzen in der Produktion helfen und Vorschläge für Verbesserungen machen, indem sie Produktionsdaten analysieren und Muster erkennen.</a:t>
            </a:r>
          </a:p>
          <a:p>
            <a:pPr marL="171450" indent="-171450">
              <a:buFont typeface="Arial" panose="020B0604020202020204" pitchFamily="34" charset="0"/>
              <a:buChar char="•"/>
            </a:pPr>
            <a:r>
              <a:rPr lang="de-DE" sz="1100" u="none"/>
              <a:t>Qualitätsmanagement: LLMs können Qualitätskontrollprozesse unterstützen, indem sie Produktionsdaten analysieren, um mögliche Qualitätsprobleme zu identifizieren und Korrekturmaßnahmen vorzuschlagen.</a:t>
            </a:r>
            <a:endParaRPr lang="en-US" sz="1100" u="none"/>
          </a:p>
          <a:p>
            <a:endParaRPr lang="en-US" sz="1100" u="none"/>
          </a:p>
          <a:p>
            <a:endParaRPr lang="en-US" sz="1100" u="none"/>
          </a:p>
          <a:p>
            <a:r>
              <a:rPr lang="en-US" sz="1100" b="1" u="none"/>
              <a:t>Marketing/</a:t>
            </a:r>
            <a:r>
              <a:rPr lang="en-US" sz="1100" b="1" u="none" err="1"/>
              <a:t>Vertrieb</a:t>
            </a:r>
            <a:r>
              <a:rPr lang="en-US" sz="1100" u="none"/>
              <a:t>: </a:t>
            </a:r>
          </a:p>
          <a:p>
            <a:pPr marL="171450" indent="-171450">
              <a:buFont typeface="Arial" panose="020B0604020202020204" pitchFamily="34" charset="0"/>
              <a:buChar char="•"/>
            </a:pPr>
            <a:r>
              <a:rPr lang="de-DE" sz="1100" u="none"/>
              <a:t>Personalisierte Marketingkampagnen: LLMs können große Mengen von Kundendaten analysieren, um personalisierte Marketingbotschaften und Kampagnen zu erstellen, die auf die individuellen Bedürfnisse und Vorlieben der Kunden zugeschnitten sind.</a:t>
            </a:r>
          </a:p>
          <a:p>
            <a:pPr marL="171450" indent="-171450">
              <a:buFont typeface="Arial" panose="020B0604020202020204" pitchFamily="34" charset="0"/>
              <a:buChar char="•"/>
            </a:pPr>
            <a:r>
              <a:rPr lang="de-DE" sz="1100" u="none"/>
              <a:t>Verkaufsunterstützung: LLMs können Vertriebsteams bei der Identifizierung von potenziellen Kunden, der Erstellung von Angeboten und der Verhandlung von Verträgen unterstützen, indem sie relevante Informationen analysieren und Empfehlungen geben.</a:t>
            </a:r>
          </a:p>
          <a:p>
            <a:pPr marL="171450" indent="-171450">
              <a:buFont typeface="Arial" panose="020B0604020202020204" pitchFamily="34" charset="0"/>
              <a:buChar char="•"/>
            </a:pPr>
            <a:r>
              <a:rPr lang="de-DE" sz="1100" u="none"/>
              <a:t>Kundenbindung und -betreuung: LLMs können dabei helfen, Kundenbeziehungen aufzubauen und zu pflegen, indem sie Kundendaten analysieren, um wichtige Kundenbedürfnisse und -präferenzen zu erkennen und darauf abgestimmte Maßnahmen zu entwickeln.</a:t>
            </a:r>
          </a:p>
          <a:p>
            <a:pPr marL="171450" indent="-171450">
              <a:buFont typeface="Arial" panose="020B0604020202020204" pitchFamily="34" charset="0"/>
              <a:buChar char="•"/>
            </a:pPr>
            <a:endParaRPr lang="de-DE" sz="1100" u="none"/>
          </a:p>
          <a:p>
            <a:pPr marL="171450" indent="-171450">
              <a:buFont typeface="Arial" panose="020B0604020202020204" pitchFamily="34" charset="0"/>
              <a:buChar char="•"/>
            </a:pPr>
            <a:endParaRPr lang="en-US" sz="1100" u="none"/>
          </a:p>
          <a:p>
            <a:endParaRPr lang="en-US" sz="1100" b="1" u="none"/>
          </a:p>
          <a:p>
            <a:r>
              <a:rPr lang="en-US" sz="1100" b="1" u="none" err="1"/>
              <a:t>Ausgangslogistik</a:t>
            </a:r>
            <a:r>
              <a:rPr lang="en-US" sz="1100" b="1" u="none"/>
              <a:t>:</a:t>
            </a:r>
          </a:p>
          <a:p>
            <a:pPr marL="171450" indent="-171450">
              <a:buFont typeface="Arial" panose="020B0604020202020204" pitchFamily="34" charset="0"/>
              <a:buChar char="•"/>
            </a:pPr>
            <a:r>
              <a:rPr lang="de-DE" sz="1100" b="0" u="none" kern="1200">
                <a:solidFill>
                  <a:schemeClr val="tx1"/>
                </a:solidFill>
                <a:effectLst/>
                <a:latin typeface="Trebuchet MS" pitchFamily="34" charset="0"/>
                <a:ea typeface="+mn-ea"/>
                <a:cs typeface="+mn-cs"/>
              </a:rPr>
              <a:t> Automatisierung von Vertriebsprozessen: LLMs können den Vertrieb durch die Automatisierung von Auftragsabwicklung, Rechnungsstellung und Lieferplanung unterstützen.</a:t>
            </a:r>
          </a:p>
          <a:p>
            <a:pPr marL="171450" indent="-171450">
              <a:buFont typeface="Arial" panose="020B0604020202020204" pitchFamily="34" charset="0"/>
              <a:buChar char="•"/>
            </a:pPr>
            <a:r>
              <a:rPr lang="de-DE" sz="1100" b="0" u="none" kern="1200">
                <a:solidFill>
                  <a:schemeClr val="tx1"/>
                </a:solidFill>
                <a:effectLst/>
                <a:latin typeface="Trebuchet MS" pitchFamily="34" charset="0"/>
                <a:ea typeface="+mn-ea"/>
                <a:cs typeface="+mn-cs"/>
              </a:rPr>
              <a:t>Kundenkommunikation: LLMs können personalisierte Kommunikation erstellen und automatisieren, um Kunden über den Status ihrer Bestellungen und Lieferungen zu informieren.</a:t>
            </a:r>
            <a:endParaRPr lang="en-US" sz="1100" b="0" u="none" kern="1200">
              <a:solidFill>
                <a:schemeClr val="tx1"/>
              </a:solidFill>
              <a:effectLst/>
              <a:latin typeface="Trebuchet MS" pitchFamily="34" charset="0"/>
              <a:ea typeface="+mn-ea"/>
              <a:cs typeface="+mn-cs"/>
            </a:endParaRPr>
          </a:p>
          <a:p>
            <a:endParaRPr lang="en-US" sz="1100" b="0" u="none" kern="1200">
              <a:solidFill>
                <a:schemeClr val="tx1"/>
              </a:solidFill>
              <a:effectLst/>
              <a:latin typeface="Trebuchet MS" pitchFamily="34" charset="0"/>
              <a:ea typeface="+mn-ea"/>
              <a:cs typeface="+mn-cs"/>
            </a:endParaRPr>
          </a:p>
          <a:p>
            <a:r>
              <a:rPr lang="en-US" sz="1100" b="1" u="none" err="1"/>
              <a:t>Kundendienst</a:t>
            </a:r>
            <a:r>
              <a:rPr lang="en-US" sz="1100" b="1" u="none"/>
              <a:t>:</a:t>
            </a:r>
          </a:p>
          <a:p>
            <a:pPr marL="171450" indent="-171450">
              <a:buFont typeface="Arial" panose="020B0604020202020204" pitchFamily="34" charset="0"/>
              <a:buChar char="•"/>
            </a:pPr>
            <a:r>
              <a:rPr lang="de-DE" sz="1100" b="0" i="0" u="none" kern="1200">
                <a:solidFill>
                  <a:schemeClr val="tx1"/>
                </a:solidFill>
                <a:effectLst/>
                <a:latin typeface="Trebuchet MS" pitchFamily="34" charset="0"/>
                <a:ea typeface="+mn-ea"/>
                <a:cs typeface="+mn-cs"/>
              </a:rPr>
              <a:t>Automatisierte Kundenbetreuung: LLMs können Chatbots und automatisierte Kundenbetreuungssysteme entwickeln, die häufig gestellte Fragen beantworten, Probleme lösen und Kundenanfragen effizient bearbeiten.</a:t>
            </a:r>
          </a:p>
          <a:p>
            <a:pPr marL="171450" indent="-171450">
              <a:buFont typeface="Arial" panose="020B0604020202020204" pitchFamily="34" charset="0"/>
              <a:buChar char="•"/>
            </a:pPr>
            <a:endParaRPr lang="de-DE" sz="1100" b="0" i="0" u="none" kern="1200">
              <a:solidFill>
                <a:schemeClr val="tx1"/>
              </a:solidFill>
              <a:effectLst/>
              <a:latin typeface="Trebuchet MS" pitchFamily="34" charset="0"/>
              <a:ea typeface="+mn-ea"/>
              <a:cs typeface="+mn-cs"/>
            </a:endParaRPr>
          </a:p>
          <a:p>
            <a:pPr marL="171450" indent="-171450">
              <a:buFont typeface="Arial" panose="020B0604020202020204" pitchFamily="34" charset="0"/>
              <a:buChar char="•"/>
            </a:pPr>
            <a:r>
              <a:rPr lang="de-DE" sz="1100" b="0" i="0" u="none" kern="1200">
                <a:solidFill>
                  <a:schemeClr val="tx1"/>
                </a:solidFill>
                <a:effectLst/>
                <a:latin typeface="Trebuchet MS" pitchFamily="34" charset="0"/>
                <a:ea typeface="+mn-ea"/>
                <a:cs typeface="+mn-cs"/>
              </a:rPr>
              <a:t>Chatbots für den Kundensupport: LLMs können intelligente Chatbots erstellen, die Kundensupport-Anfragen in natürlicher Sprache verstehen und passende Antworten liefern, um Kundenzufriedenheit und Effizienz im Support zu erhöhen.</a:t>
            </a:r>
          </a:p>
          <a:p>
            <a:pPr marL="171450" indent="-171450">
              <a:buFont typeface="Arial" panose="020B0604020202020204" pitchFamily="34" charset="0"/>
              <a:buChar char="•"/>
            </a:pPr>
            <a:endParaRPr lang="de-DE" sz="1100" b="0" i="0" u="none" kern="1200">
              <a:solidFill>
                <a:schemeClr val="tx1"/>
              </a:solidFill>
              <a:effectLst/>
              <a:latin typeface="Trebuchet MS" pitchFamily="34" charset="0"/>
              <a:ea typeface="+mn-ea"/>
              <a:cs typeface="+mn-cs"/>
            </a:endParaRPr>
          </a:p>
          <a:p>
            <a:pPr marL="171450" indent="-171450">
              <a:buFont typeface="Arial" panose="020B0604020202020204" pitchFamily="34" charset="0"/>
              <a:buChar char="•"/>
            </a:pPr>
            <a:r>
              <a:rPr lang="de-DE" sz="1100" b="0" i="0" u="none" kern="1200">
                <a:solidFill>
                  <a:schemeClr val="tx1"/>
                </a:solidFill>
                <a:effectLst/>
                <a:latin typeface="Trebuchet MS" pitchFamily="34" charset="0"/>
                <a:ea typeface="+mn-ea"/>
                <a:cs typeface="+mn-cs"/>
              </a:rPr>
              <a:t>Beschwerdemanagement: LLMs können Kundenbeschwerden analysieren und priorisieren, um schnelle und effektive Reaktionen zu ermöglichen. Sie können auch Muster erkennen, die auf systematische Probleme hindeuten, und Vorschläge für Verbesserungen machen.</a:t>
            </a:r>
            <a:endParaRPr lang="en-US" sz="1100" b="0" u="none"/>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a:t>######## </a:t>
            </a:r>
            <a:r>
              <a:rPr lang="en-US" sz="1100" err="1"/>
              <a:t>Vortragshinweise</a:t>
            </a: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aseline="0" err="1"/>
              <a:t>n.a.</a:t>
            </a: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a:t>######## </a:t>
            </a:r>
            <a:r>
              <a:rPr lang="en-US" sz="1100" err="1"/>
              <a:t>Quellenhinweise</a:t>
            </a: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err="1"/>
              <a:t>Unternehmensinfrastruktur</a:t>
            </a:r>
            <a:r>
              <a:rPr lang="en-US" sz="1100"/>
              <a:t>: </a:t>
            </a:r>
            <a:r>
              <a:rPr lang="en-US" sz="1600">
                <a:hlinkClick r:id="rId3"/>
              </a:rPr>
              <a:t>http://dokmagazin.de/vertraege-besser-managen-mit-kuenstlicher-intelligenz/</a:t>
            </a: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err="1"/>
              <a:t>Beschaffung</a:t>
            </a:r>
            <a:r>
              <a:rPr lang="en-US" sz="1100" b="1" u="none"/>
              <a:t>:  </a:t>
            </a:r>
            <a:r>
              <a:rPr lang="en-US" sz="1100" b="0" u="none"/>
              <a:t>https://de.koinno-bmwi.de/informationen/aktuelles/detail/kuenstliche-intelligenz-in-der-beschaffung-schon-realitaet-oder-noch-vision/</a:t>
            </a:r>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b="1" u="none"/>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a:t>F&amp;E: </a:t>
            </a:r>
            <a:r>
              <a:rPr lang="en-US" sz="1100" b="0" u="none"/>
              <a:t>https://www.labtwin.com/lab-of-the-future/ai-machine-learning-innovation-rd-biotech-pharma; https://ki-produktentwicklung.com/de/ </a:t>
            </a:r>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b="1" u="none"/>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b="1" u="none" err="1"/>
              <a:t>Personalwirtschaft</a:t>
            </a:r>
            <a:r>
              <a:rPr lang="en-US" sz="1100" u="none"/>
              <a:t>:  </a:t>
            </a:r>
            <a:r>
              <a:rPr lang="en-US" sz="1100" u="none">
                <a:hlinkClick r:id="rId4"/>
              </a:rPr>
              <a:t>https://www.golem.de/news/recruiting-wenn-die-ki-passende-mitarbeiter-findet-1901-138503-3.html</a:t>
            </a:r>
            <a:endParaRPr lang="en-US" sz="1100" u="none"/>
          </a:p>
          <a:p>
            <a:endParaRPr lang="en-US" sz="1100" u="none"/>
          </a:p>
          <a:p>
            <a:r>
              <a:rPr lang="en-US" sz="1100" b="1" u="none" err="1"/>
              <a:t>Logistik</a:t>
            </a:r>
            <a:r>
              <a:rPr lang="en-US" sz="1100" u="none"/>
              <a:t>: </a:t>
            </a:r>
            <a:r>
              <a:rPr lang="en-US" sz="1100" u="none">
                <a:hlinkClick r:id="rId5"/>
              </a:rPr>
              <a:t>https://www.maschinenmarkt.vogel.de/kuenstliche-intelligenz-in-der-logistik-beispiele-chancen-gefahren-a-734715/</a:t>
            </a:r>
            <a:endParaRPr lang="en-US" sz="1100" u="none"/>
          </a:p>
          <a:p>
            <a:endParaRPr lang="en-US" sz="1100" u="none"/>
          </a:p>
          <a:p>
            <a:r>
              <a:rPr lang="en-US" sz="1100" b="1" u="none" err="1"/>
              <a:t>Operationen</a:t>
            </a:r>
            <a:r>
              <a:rPr lang="en-US" sz="1100" u="none"/>
              <a:t>: </a:t>
            </a:r>
            <a:r>
              <a:rPr lang="en-US" sz="1100" u="none">
                <a:hlinkClick r:id="" action="ppaction://noaction"/>
              </a:rPr>
              <a:t>https://www.i40-bw.de/wp-content/uploads/Studie-Einsatzfelder-KI-im-Produktionsumfeld.pdf</a:t>
            </a:r>
            <a:endParaRPr lang="en-US" sz="1100" u="none"/>
          </a:p>
          <a:p>
            <a:endParaRPr lang="en-US" sz="1100" u="none"/>
          </a:p>
          <a:p>
            <a:r>
              <a:rPr lang="en-US" sz="1100" b="1" u="none"/>
              <a:t>Marketing/</a:t>
            </a:r>
            <a:r>
              <a:rPr lang="en-US" sz="1100" b="1" u="none" err="1"/>
              <a:t>Vertrieb</a:t>
            </a:r>
            <a:r>
              <a:rPr lang="en-US" sz="1100" u="none"/>
              <a:t>: </a:t>
            </a:r>
            <a:r>
              <a:rPr lang="en-US" sz="1100" u="none">
                <a:hlinkClick r:id="rId6"/>
              </a:rPr>
              <a:t>https://www.i40-bw.de/wp-content/uploads/Studie-Einsatzfelder-KI-im-Produktionsumfeld.pdf</a:t>
            </a:r>
            <a:endParaRPr lang="en-US" sz="1100" u="none"/>
          </a:p>
          <a:p>
            <a:endParaRPr lang="en-US" sz="1100" u="none"/>
          </a:p>
          <a:p>
            <a:r>
              <a:rPr lang="en-US" sz="1100" b="1" u="none" err="1"/>
              <a:t>Kundendienst</a:t>
            </a:r>
            <a:r>
              <a:rPr lang="en-US" sz="1100" b="1" u="none"/>
              <a:t>: </a:t>
            </a:r>
            <a:r>
              <a:rPr lang="en-US" sz="1100">
                <a:hlinkClick r:id="rId7"/>
              </a:rPr>
              <a:t>https://www.computerwoche.de/a/kundenservice-der-zukunft,3545038</a:t>
            </a:r>
            <a:endParaRPr lang="en-US" sz="1100"/>
          </a:p>
          <a:p>
            <a:endParaRPr lang="en-US" sz="1100" b="1" u="none"/>
          </a:p>
          <a:p>
            <a:r>
              <a:rPr lang="en-US" sz="1100" b="1" u="none" err="1"/>
              <a:t>Ausgangslogistik</a:t>
            </a:r>
            <a:r>
              <a:rPr lang="en-US" sz="1100" b="1" u="none"/>
              <a:t>: </a:t>
            </a:r>
            <a:r>
              <a:rPr lang="en-US" sz="1100" b="0" u="none"/>
              <a:t>https://www.uni-kassel.de/fb07/fileadmin/datas/fb07/5-Institute/IWR/Hornung/170901-KI-Gipfelpapier-online.pdf, </a:t>
            </a:r>
            <a:r>
              <a:rPr lang="en-US" sz="1100" b="0" u="none" err="1"/>
              <a:t>Seite</a:t>
            </a:r>
            <a:r>
              <a:rPr lang="en-US" sz="1100" b="0" u="none"/>
              <a:t> 48:</a:t>
            </a:r>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100"/>
          </a:p>
          <a:p>
            <a:pPr marL="0" marR="0" lvl="0" indent="0" algn="l" defTabSz="914400" eaLnBrk="0" fontAlgn="base" latinLnBrk="0" hangingPunct="0">
              <a:lnSpc>
                <a:spcPct val="100000"/>
              </a:lnSpc>
              <a:spcBef>
                <a:spcPct val="30000"/>
              </a:spcBef>
              <a:spcAft>
                <a:spcPct val="0"/>
              </a:spcAft>
              <a:buClrTx/>
              <a:buSzTx/>
              <a:buFontTx/>
              <a:buNone/>
              <a:tabLst/>
              <a:defRPr/>
            </a:pPr>
            <a:r>
              <a:rPr lang="en-US" sz="1100"/>
              <a:t>######## Feedback </a:t>
            </a:r>
            <a:r>
              <a:rPr lang="en-US" sz="1100" err="1"/>
              <a:t>zur</a:t>
            </a:r>
            <a:r>
              <a:rPr lang="en-US" sz="1100"/>
              <a:t> </a:t>
            </a:r>
            <a:r>
              <a:rPr lang="en-US" sz="1100" err="1"/>
              <a:t>Überarbeitung</a:t>
            </a:r>
            <a:endParaRPr lang="en-US" sz="1100"/>
          </a:p>
          <a:p>
            <a:pPr marL="0" indent="0">
              <a:buFont typeface="Wingdings" panose="05000000000000000000" pitchFamily="2" charset="2"/>
              <a:buNone/>
            </a:pPr>
            <a:endParaRPr lang="en-US" sz="1100" baseline="0"/>
          </a:p>
          <a:p>
            <a:pPr marL="0" indent="0">
              <a:buFont typeface="Wingdings" panose="05000000000000000000" pitchFamily="2" charset="2"/>
              <a:buNone/>
            </a:pPr>
            <a:r>
              <a:rPr lang="en-US" sz="1100" baseline="0" err="1"/>
              <a:t>n.a.</a:t>
            </a:r>
            <a:endParaRPr lang="en-US" sz="1100" baseline="0"/>
          </a:p>
          <a:p>
            <a:pPr marL="0" marR="0" lvl="0" indent="0" algn="l" defTabSz="914400" eaLnBrk="0" fontAlgn="base" latinLnBrk="0" hangingPunct="0">
              <a:lnSpc>
                <a:spcPct val="100000"/>
              </a:lnSpc>
              <a:spcBef>
                <a:spcPct val="30000"/>
              </a:spcBef>
              <a:spcAft>
                <a:spcPct val="0"/>
              </a:spcAft>
              <a:buClrTx/>
              <a:buSzTx/>
              <a:buFontTx/>
              <a:buNone/>
              <a:tabLst/>
              <a:defRPr/>
            </a:pPr>
            <a:endParaRPr lang="en-US" b="1" u="none"/>
          </a:p>
          <a:p>
            <a:pPr marL="0" marR="0" lvl="0" indent="0" algn="l" defTabSz="914400" eaLnBrk="0" fontAlgn="base" latinLnBrk="0" hangingPunct="0">
              <a:lnSpc>
                <a:spcPct val="100000"/>
              </a:lnSpc>
              <a:spcBef>
                <a:spcPct val="30000"/>
              </a:spcBef>
              <a:spcAft>
                <a:spcPct val="0"/>
              </a:spcAft>
              <a:buClrTx/>
              <a:buSzTx/>
              <a:buFontTx/>
              <a:buNone/>
              <a:tabLst/>
              <a:defRPr/>
            </a:pPr>
            <a:endParaRPr lang="en-US" b="1" u="none"/>
          </a:p>
        </p:txBody>
      </p:sp>
    </p:spTree>
    <p:extLst>
      <p:ext uri="{BB962C8B-B14F-4D97-AF65-F5344CB8AC3E}">
        <p14:creationId xmlns:p14="http://schemas.microsoft.com/office/powerpoint/2010/main" val="301627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a:t>
            </a:r>
            <a:r>
              <a:rPr lang="en-US" sz="1200" err="1"/>
              <a:t>Quellenhinweise</a:t>
            </a:r>
            <a:endParaRPr lang="en-US" sz="1200"/>
          </a:p>
          <a:p>
            <a:endParaRPr lang="de-DE" b="1"/>
          </a:p>
          <a:p>
            <a:pPr marL="0" marR="0" lvl="0" indent="0" algn="l" defTabSz="914400" rtl="0" eaLnBrk="1" fontAlgn="auto" latinLnBrk="0" hangingPunct="1">
              <a:lnSpc>
                <a:spcPct val="100000"/>
              </a:lnSpc>
              <a:spcBef>
                <a:spcPts val="0"/>
              </a:spcBef>
              <a:spcAft>
                <a:spcPts val="0"/>
              </a:spcAft>
              <a:buClrTx/>
              <a:buSzTx/>
              <a:buFontTx/>
              <a:buNone/>
              <a:tabLst/>
              <a:defRPr/>
            </a:pPr>
            <a:r>
              <a:rPr lang="de-DE" b="1"/>
              <a:t>Bildgenerierung: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a:t>https://de.wikipedia.org/wiki/Stable_Diffusion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a:t>https://stability.ai/stablediffusion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a:t>Bild: Bing Image Creator</a:t>
            </a:r>
            <a:endParaRPr lang="de-DE" b="1"/>
          </a:p>
          <a:p>
            <a:endParaRPr lang="de-DE" b="1"/>
          </a:p>
          <a:p>
            <a:r>
              <a:rPr lang="de-DE" b="1"/>
              <a:t>Videogenerierung:</a:t>
            </a:r>
            <a:endParaRPr lang="de-DE" b="0"/>
          </a:p>
          <a:p>
            <a:r>
              <a:rPr lang="de-DE" b="0"/>
              <a:t>https://www.youtube.com/watch?v=3A3OuTdsPEk</a:t>
            </a:r>
          </a:p>
          <a:p>
            <a:r>
              <a:rPr lang="de-DE" b="0"/>
              <a:t>https://research.nvidia.com/labs/toronto-ai/VideoLDM/</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a:t>https://arxiv.org/abs/2304.08818 (Paper: </a:t>
            </a:r>
            <a:r>
              <a:rPr lang="en-US" b="0"/>
              <a:t>Align your </a:t>
            </a:r>
            <a:r>
              <a:rPr lang="en-US" b="0" err="1"/>
              <a:t>Latents</a:t>
            </a:r>
            <a:r>
              <a:rPr lang="en-US" b="0"/>
              <a:t>: High-Resolution Video Synthesis with Latent Diffusion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a:t>Bild: Bing Image Creator</a:t>
            </a:r>
          </a:p>
          <a:p>
            <a:endParaRPr lang="de-DE" b="1"/>
          </a:p>
          <a:p>
            <a:r>
              <a:rPr lang="de-DE" b="1"/>
              <a:t>Musikgenerierung: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https://www.youtube.com/watch?v=EggmA0g71xA</a:t>
            </a:r>
            <a:br>
              <a:rPr lang="de-DE"/>
            </a:br>
            <a:r>
              <a:rPr lang="de-DE"/>
              <a:t>https://google-research.github.io/seanet/musiclm/examples/ </a:t>
            </a:r>
            <a:r>
              <a:rPr lang="de-DE" b="0"/>
              <a:t>(Paper: </a:t>
            </a:r>
            <a:r>
              <a:rPr lang="en-US" b="0" err="1"/>
              <a:t>MusicLM</a:t>
            </a:r>
            <a:r>
              <a:rPr lang="en-US" b="0"/>
              <a:t>: Generating Music From Text)</a:t>
            </a:r>
            <a:endParaRPr lang="de-DE" b="0"/>
          </a:p>
          <a:p>
            <a:r>
              <a:rPr lang="de-DE"/>
              <a:t>Bild: https://unsplash.com/de/fotos/U3sOwViXhkY</a:t>
            </a:r>
          </a:p>
          <a:p>
            <a:endParaRPr lang="de-DE"/>
          </a:p>
          <a:p>
            <a:r>
              <a:rPr lang="de-DE" b="1"/>
              <a:t>Stimmgenerierung:</a:t>
            </a:r>
          </a:p>
          <a:p>
            <a:r>
              <a:rPr lang="de-DE" b="0"/>
              <a:t>https://www.youtube.com/watch?v=F6HSsVIkqIU</a:t>
            </a:r>
          </a:p>
          <a:p>
            <a:r>
              <a:rPr lang="de-DE" b="0"/>
              <a:t>https://arxiv.org/abs/2301.02111 (Paper: </a:t>
            </a:r>
            <a:r>
              <a:rPr lang="en-US" b="0"/>
              <a:t>Neural Codec Language Models are Zero-Shot Text to Speech Synthesizers)</a:t>
            </a:r>
            <a:endParaRPr lang="de-DE" b="0"/>
          </a:p>
          <a:p>
            <a:pPr marL="0" marR="0" lvl="0" indent="0" algn="l" defTabSz="914400" rtl="0" eaLnBrk="1" fontAlgn="auto" latinLnBrk="0" hangingPunct="1">
              <a:lnSpc>
                <a:spcPct val="100000"/>
              </a:lnSpc>
              <a:spcBef>
                <a:spcPts val="0"/>
              </a:spcBef>
              <a:spcAft>
                <a:spcPts val="0"/>
              </a:spcAft>
              <a:buClrTx/>
              <a:buSzTx/>
              <a:buFontTx/>
              <a:buNone/>
              <a:tabLst/>
              <a:defRPr/>
            </a:pPr>
            <a:r>
              <a:rPr lang="de-DE" b="0"/>
              <a:t>Bild: Bing Image Creator</a:t>
            </a:r>
            <a:endParaRPr lang="de-DE" b="1"/>
          </a:p>
          <a:p>
            <a:endParaRPr lang="de-DE" b="1"/>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29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en-US" sz="1800" b="0" i="0" u="none" strike="noStrike" baseline="0">
                <a:solidFill>
                  <a:srgbClr val="000000"/>
                </a:solidFill>
                <a:latin typeface="Arial" panose="020B0604020202020204" pitchFamily="34" charset="0"/>
              </a:rPr>
              <a:t>Various “</a:t>
            </a:r>
            <a:r>
              <a:rPr lang="en-US" sz="1800" b="0" i="0" u="none" strike="noStrike" baseline="0" err="1">
                <a:solidFill>
                  <a:srgbClr val="000000"/>
                </a:solidFill>
                <a:latin typeface="Arial" panose="020B0604020202020204" pitchFamily="34" charset="0"/>
              </a:rPr>
              <a:t>ChatGPT</a:t>
            </a:r>
            <a:r>
              <a:rPr lang="en-US" sz="1800" b="0" i="0" u="none" strike="noStrike" baseline="0">
                <a:solidFill>
                  <a:srgbClr val="000000"/>
                </a:solidFill>
                <a:latin typeface="Arial" panose="020B0604020202020204" pitchFamily="34" charset="0"/>
              </a:rPr>
              <a:t> Content </a:t>
            </a:r>
            <a:r>
              <a:rPr lang="en-US" sz="1800" b="0" i="0" u="none" strike="noStrike" baseline="0" err="1">
                <a:solidFill>
                  <a:srgbClr val="000000"/>
                </a:solidFill>
                <a:latin typeface="Arial" panose="020B0604020202020204" pitchFamily="34" charset="0"/>
              </a:rPr>
              <a:t>Dectors</a:t>
            </a:r>
            <a:r>
              <a:rPr lang="en-US" sz="1800" b="0" i="0" u="none" strike="noStrike" baseline="0">
                <a:solidFill>
                  <a:srgbClr val="000000"/>
                </a:solidFill>
                <a:latin typeface="Arial" panose="020B0604020202020204" pitchFamily="34" charset="0"/>
              </a:rPr>
              <a:t>” or “AI Content Detectors” are already available to distinguish between human-written and machine-written text. Like plagiarism detection software, they analyze text, highlight dubious sections </a:t>
            </a:r>
            <a:endParaRPr lang="de-DE"/>
          </a:p>
        </p:txBody>
      </p:sp>
      <p:sp>
        <p:nvSpPr>
          <p:cNvPr id="4" name="Foliennummernplatzhalter 3"/>
          <p:cNvSpPr>
            <a:spLocks noGrp="1"/>
          </p:cNvSpPr>
          <p:nvPr>
            <p:ph type="sldNum" sz="quarter" idx="5"/>
          </p:nvPr>
        </p:nvSpPr>
        <p:spPr/>
        <p:txBody>
          <a:bodyPr/>
          <a:lstStyle/>
          <a:p>
            <a:pPr marL="0" marR="0" lvl="0" indent="0" algn="r" defTabSz="990341" rtl="0" eaLnBrk="1" fontAlgn="base" latinLnBrk="0" hangingPunct="1">
              <a:lnSpc>
                <a:spcPct val="100000"/>
              </a:lnSpc>
              <a:spcBef>
                <a:spcPct val="0"/>
              </a:spcBef>
              <a:spcAft>
                <a:spcPct val="0"/>
              </a:spcAft>
              <a:buClrTx/>
              <a:buSzTx/>
              <a:buFontTx/>
              <a:buNone/>
              <a:tabLst/>
              <a:defRPr/>
            </a:pPr>
            <a:fld id="{ADA2892E-0AD1-40F2-A408-8ED31EBBDAD4}" type="slidenum">
              <a:rPr kumimoji="0" lang="de-DE"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341" rtl="0" eaLnBrk="1" fontAlgn="base" latinLnBrk="0" hangingPunct="1">
                <a:lnSpc>
                  <a:spcPct val="100000"/>
                </a:lnSpc>
                <a:spcBef>
                  <a:spcPct val="0"/>
                </a:spcBef>
                <a:spcAft>
                  <a:spcPct val="0"/>
                </a:spcAft>
                <a:buClrTx/>
                <a:buSzTx/>
                <a:buFontTx/>
                <a:buNone/>
                <a:tabLst/>
                <a:defRPr/>
              </a:pPr>
              <a:t>41</a:t>
            </a:fld>
            <a:endParaRPr kumimoji="0" lang="de-DE"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61419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Prüfe das Vorwissen von Schülern im Thema „antikes Griechenland“ in einem kurzen Quiz und gib eine Möglichkeit zur Auswertung ab.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Erstelle eine Übung für Schüler zum Thema „antikes Griechenland“, bei der mehrere offene Fragen zur Thematik gestellt werden.</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867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44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76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baseline="0" err="1"/>
              <a:t>Welche</a:t>
            </a:r>
            <a:r>
              <a:rPr lang="en-US" sz="1200" b="1" baseline="0"/>
              <a:t> </a:t>
            </a:r>
            <a:r>
              <a:rPr lang="en-US" sz="1200" b="1" baseline="0" err="1"/>
              <a:t>Aufgaben</a:t>
            </a:r>
            <a:r>
              <a:rPr lang="en-US" sz="1200" b="1" baseline="0"/>
              <a:t> </a:t>
            </a:r>
            <a:r>
              <a:rPr lang="en-US" sz="1200" b="1" baseline="0" err="1"/>
              <a:t>sind</a:t>
            </a:r>
            <a:r>
              <a:rPr lang="en-US" sz="1200" b="1" baseline="0"/>
              <a:t> </a:t>
            </a:r>
            <a:r>
              <a:rPr lang="en-US" sz="1200" b="1" baseline="0" err="1"/>
              <a:t>zu</a:t>
            </a:r>
            <a:r>
              <a:rPr lang="en-US" sz="1200" b="1" baseline="0"/>
              <a:t> </a:t>
            </a:r>
            <a:r>
              <a:rPr lang="en-US" sz="1200" b="1" baseline="0" err="1"/>
              <a:t>erledigen</a:t>
            </a:r>
            <a:r>
              <a:rPr lang="en-US" sz="1200" b="1" baseline="0"/>
              <a:t>:</a:t>
            </a:r>
            <a:endParaRPr lang="en-US" sz="1200" b="1" baseline="0">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baseline="0"/>
          </a:p>
          <a:p>
            <a:pPr>
              <a:spcBef>
                <a:spcPct val="30000"/>
              </a:spcBef>
              <a:spcAft>
                <a:spcPct val="0"/>
              </a:spcAft>
              <a:defRPr/>
            </a:pPr>
            <a:r>
              <a:rPr lang="en-US" b="1">
                <a:cs typeface="Calibri" panose="020F0502020204030204"/>
              </a:rPr>
              <a:t>HALLO TEST</a:t>
            </a:r>
            <a:endParaRPr lang="en-US" b="1"/>
          </a:p>
          <a:p>
            <a:pPr>
              <a:spcBef>
                <a:spcPct val="30000"/>
              </a:spcBef>
              <a:spcAft>
                <a:spcPct val="0"/>
              </a:spcAft>
              <a:defRPr/>
            </a:pPr>
            <a:endParaRPr lang="en-US" b="1"/>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baseline="0"/>
              <a:t>Frontend:</a:t>
            </a:r>
            <a:endParaRPr lang="en-US" sz="1200" b="1" baseline="0">
              <a:cs typeface="Calibri" panose="020F0502020204030204"/>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Darstellung</a:t>
            </a:r>
            <a:endParaRPr lang="en-US" sz="1200" b="0" baseline="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Chatbot interface</a:t>
            </a:r>
            <a:endParaRPr lang="en-US" sz="1200" b="0" baseline="0">
              <a:cs typeface="Calibri"/>
            </a:endParaRP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Textfeld</a:t>
            </a:r>
            <a:r>
              <a:rPr lang="en-US" sz="1200" b="0" baseline="0"/>
              <a:t> </a:t>
            </a:r>
            <a:r>
              <a:rPr lang="en-US" sz="1200" b="0" baseline="0" err="1"/>
              <a:t>mit</a:t>
            </a:r>
            <a:r>
              <a:rPr lang="en-US" sz="1200" b="0" baseline="0"/>
              <a:t> </a:t>
            </a:r>
            <a:r>
              <a:rPr lang="en-US" sz="1200" b="0" baseline="0" err="1"/>
              <a:t>blassen</a:t>
            </a:r>
            <a:r>
              <a:rPr lang="en-US" sz="1200" b="0" baseline="0"/>
              <a:t> </a:t>
            </a:r>
            <a:r>
              <a:rPr lang="en-US" sz="1200" b="0" baseline="0" err="1"/>
              <a:t>Vorschlägen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Eingaben</a:t>
            </a:r>
            <a:r>
              <a:rPr lang="en-US" sz="1200" b="0" baseline="0"/>
              <a:t> </a:t>
            </a:r>
            <a:r>
              <a:rPr lang="en-US" sz="1200" b="0" baseline="0" err="1"/>
              <a:t>weiter</a:t>
            </a:r>
            <a:r>
              <a:rPr lang="en-US" sz="1200" b="0" baseline="0"/>
              <a:t> an das Backend </a:t>
            </a:r>
            <a:r>
              <a:rPr lang="en-US" sz="1200" b="0" baseline="0" err="1"/>
              <a:t>schicken</a:t>
            </a:r>
            <a:r>
              <a:rPr lang="en-US" sz="1200" b="0" baseline="0"/>
              <a:t> (</a:t>
            </a:r>
            <a:r>
              <a:rPr lang="en-US" sz="1200" b="0" baseline="0" err="1"/>
              <a:t>oder</a:t>
            </a:r>
            <a:r>
              <a:rPr lang="en-US" sz="1200" b="0" baseline="0"/>
              <a:t> </a:t>
            </a:r>
            <a:r>
              <a:rPr lang="en-US" sz="1200" b="0" baseline="0" err="1"/>
              <a:t>ggf</a:t>
            </a:r>
            <a:r>
              <a:rPr lang="en-US" sz="1200" b="0" baseline="0"/>
              <a:t>. direct an LLM-API)</a:t>
            </a:r>
            <a:endParaRPr lang="en-US" sz="1200" b="0" baseline="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Rückantworten</a:t>
            </a:r>
            <a:r>
              <a:rPr lang="en-US" sz="1200" b="0" baseline="0"/>
              <a:t> </a:t>
            </a:r>
            <a:r>
              <a:rPr lang="en-US" sz="1200" b="0" baseline="0" err="1"/>
              <a:t>anzeigen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b="1" baseline="0"/>
              <a:t>Backend:</a:t>
            </a:r>
            <a:endParaRPr lang="en-US" sz="1200" b="1" baseline="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Requests von Frontend </a:t>
            </a:r>
            <a:r>
              <a:rPr lang="en-US" sz="1200" b="0" baseline="0" err="1"/>
              <a:t>empfangen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err="1"/>
              <a:t>Ggf</a:t>
            </a:r>
            <a:r>
              <a:rPr lang="en-US" sz="1200" b="0" baseline="0"/>
              <a:t>. Requests an LLM-API (</a:t>
            </a:r>
            <a:r>
              <a:rPr lang="en-US" sz="1200" b="0" baseline="0" err="1"/>
              <a:t>angepasst</a:t>
            </a:r>
            <a:r>
              <a:rPr lang="en-US" sz="1200" b="0" baseline="0"/>
              <a:t>) </a:t>
            </a:r>
            <a:r>
              <a:rPr lang="en-US" sz="1200" b="0" baseline="0" err="1"/>
              <a:t>weiterleiten</a:t>
            </a:r>
            <a:endParaRPr lang="en-US" sz="1200" b="0" baseline="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preprocessing, postprocessing</a:t>
            </a:r>
            <a:endParaRPr lang="en-US" sz="1200" b="0" baseline="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Error handling der API (rate limit/server error)</a:t>
            </a:r>
            <a:endParaRPr lang="en-US" sz="1200" b="0" baseline="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GPT </a:t>
            </a:r>
            <a:r>
              <a:rPr lang="en-US" sz="1200" b="0" baseline="0" err="1"/>
              <a:t>Zugriff</a:t>
            </a:r>
            <a:r>
              <a:rPr lang="en-US" sz="1200" b="0" baseline="0"/>
              <a:t> auf </a:t>
            </a:r>
            <a:r>
              <a:rPr lang="en-US" sz="1200" b="0" baseline="0" err="1"/>
              <a:t>eigene</a:t>
            </a:r>
            <a:r>
              <a:rPr lang="en-US" sz="1200" b="0" baseline="0"/>
              <a:t> </a:t>
            </a:r>
            <a:r>
              <a:rPr lang="en-US" sz="1200" b="0" baseline="0" err="1"/>
              <a:t>Dateien</a:t>
            </a:r>
            <a:r>
              <a:rPr lang="en-US" sz="1200" b="0" baseline="0"/>
              <a:t> </a:t>
            </a:r>
            <a:r>
              <a:rPr lang="en-US" sz="1200" b="0" baseline="0" err="1"/>
              <a:t>geben</a:t>
            </a: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baseline="0"/>
              <a:t>(Plugins)</a:t>
            </a:r>
            <a:endParaRPr lang="en-US" sz="1200" b="0" baseline="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1"/>
              <a:t>Vielleicht auch interessant:</a:t>
            </a:r>
            <a:endParaRPr lang="de-DE" sz="1200" b="1">
              <a:cs typeface="Calibri"/>
            </a:endParaRPr>
          </a:p>
          <a:p>
            <a:pPr marL="171450" indent="-171450" eaLnBrk="0" fontAlgn="base" hangingPunct="0">
              <a:spcBef>
                <a:spcPct val="30000"/>
              </a:spcBef>
              <a:spcAft>
                <a:spcPct val="0"/>
              </a:spcAft>
              <a:buFont typeface="Arial" panose="020B0604020202020204" pitchFamily="34" charset="0"/>
              <a:buChar char="•"/>
              <a:defRPr/>
            </a:pPr>
            <a:r>
              <a:rPr lang="en-US" sz="1200" baseline="0"/>
              <a:t>Plugins</a:t>
            </a:r>
            <a:r>
              <a:rPr lang="en-US"/>
              <a:t> </a:t>
            </a:r>
            <a:endParaRPr lang="en-US" sz="1200" baseline="0">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1"/>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endParaRPr lang="de-DE" sz="1200">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endParaRPr lang="de-DE" sz="120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a:t>https://nickarner.com/notes/llm-powered-assistants-for-complex-interfaces-february-26-2023/</a:t>
            </a:r>
            <a:endParaRPr lang="de-DE" sz="1200">
              <a:cs typeface="Calibri"/>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a:t>https://huyenchip.com/2023/04/11/llm-engineering.html</a:t>
            </a:r>
            <a:endParaRPr lang="de-DE" sz="1200">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endParaRPr lang="de-DE" sz="1200">
              <a:cs typeface="Calibri"/>
            </a:endParaRPr>
          </a:p>
          <a:p>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5</a:t>
            </a:fld>
            <a:endParaRPr lang="en-US"/>
          </a:p>
        </p:txBody>
      </p:sp>
    </p:spTree>
    <p:extLst>
      <p:ext uri="{BB962C8B-B14F-4D97-AF65-F5344CB8AC3E}">
        <p14:creationId xmlns:p14="http://schemas.microsoft.com/office/powerpoint/2010/main" val="80349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de-DE"/>
              <a:t>weitere Quelle: https://mpost.io/top-companies-that-adopted-gpt-4/</a:t>
            </a:r>
          </a:p>
        </p:txBody>
      </p:sp>
      <p:sp>
        <p:nvSpPr>
          <p:cNvPr id="4" name="Foliennummernplatzhalter 3"/>
          <p:cNvSpPr>
            <a:spLocks noGrp="1"/>
          </p:cNvSpPr>
          <p:nvPr>
            <p:ph type="sldNum" sz="quarter" idx="5"/>
          </p:nvPr>
        </p:nvSpPr>
        <p:spPr/>
        <p:txBody>
          <a:bodyPr/>
          <a:lstStyle/>
          <a:p>
            <a:fld id="{BB235E42-08C2-4B51-8226-949D8765D5FF}" type="slidenum">
              <a:rPr lang="en-US" smtClean="0"/>
              <a:t>6</a:t>
            </a:fld>
            <a:endParaRPr lang="en-US"/>
          </a:p>
        </p:txBody>
      </p:sp>
    </p:spTree>
    <p:extLst>
      <p:ext uri="{BB962C8B-B14F-4D97-AF65-F5344CB8AC3E}">
        <p14:creationId xmlns:p14="http://schemas.microsoft.com/office/powerpoint/2010/main" val="404444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de-DE"/>
              <a:t>Khan Academy verwendet GPT ähnlich. Hier wird ein virtueller Tutor der bei den Lehrinhalten hilft zur Verfügung gestellt.</a:t>
            </a:r>
          </a:p>
          <a:p>
            <a:endParaRPr lang="de-DE"/>
          </a:p>
          <a:p>
            <a:r>
              <a:rPr lang="de-DE"/>
              <a:t>Input </a:t>
            </a:r>
            <a:r>
              <a:rPr lang="de-DE">
                <a:hlinkClick r:id="rId3"/>
              </a:rPr>
              <a:t>Duolingo (openai.com)</a:t>
            </a:r>
            <a:endParaRPr lang="de-DE"/>
          </a:p>
          <a:p>
            <a:pPr marL="171450" indent="-171450">
              <a:buFont typeface="Arial" panose="020B0604020202020204" pitchFamily="34" charset="0"/>
              <a:buChar char="•"/>
            </a:pPr>
            <a:r>
              <a:rPr lang="en-US" b="1" i="0" err="1">
                <a:solidFill>
                  <a:srgbClr val="000000"/>
                </a:solidFill>
                <a:effectLst/>
                <a:latin typeface="Soehne"/>
              </a:rPr>
              <a:t>Worfür</a:t>
            </a:r>
            <a:r>
              <a:rPr lang="en-US" b="1" i="0">
                <a:solidFill>
                  <a:srgbClr val="000000"/>
                </a:solidFill>
                <a:effectLst/>
                <a:latin typeface="Soehne"/>
              </a:rPr>
              <a:t> </a:t>
            </a:r>
            <a:r>
              <a:rPr lang="en-US" b="1" i="0" err="1">
                <a:solidFill>
                  <a:srgbClr val="000000"/>
                </a:solidFill>
                <a:effectLst/>
                <a:latin typeface="Soehne"/>
              </a:rPr>
              <a:t>werden</a:t>
            </a:r>
            <a:r>
              <a:rPr lang="en-US" b="1" i="0">
                <a:solidFill>
                  <a:srgbClr val="000000"/>
                </a:solidFill>
                <a:effectLst/>
                <a:latin typeface="Soehne"/>
              </a:rPr>
              <a:t> LLMs </a:t>
            </a:r>
            <a:r>
              <a:rPr lang="en-US" b="1" i="0" err="1">
                <a:solidFill>
                  <a:srgbClr val="000000"/>
                </a:solidFill>
                <a:effectLst/>
                <a:latin typeface="Soehne"/>
              </a:rPr>
              <a:t>verwendet</a:t>
            </a:r>
            <a:r>
              <a:rPr lang="en-US" b="1" i="0">
                <a:solidFill>
                  <a:srgbClr val="000000"/>
                </a:solidFill>
                <a:effectLst/>
                <a:latin typeface="Soehne"/>
              </a:rPr>
              <a:t>?</a:t>
            </a:r>
          </a:p>
          <a:p>
            <a:pPr marL="628650" lvl="1" indent="-171450">
              <a:buFont typeface="Arial" panose="020B0604020202020204" pitchFamily="34" charset="0"/>
              <a:buChar char="•"/>
            </a:pPr>
            <a:r>
              <a:rPr lang="en-US" b="0" i="0">
                <a:solidFill>
                  <a:srgbClr val="000000"/>
                </a:solidFill>
                <a:effectLst/>
                <a:latin typeface="Soehne"/>
              </a:rPr>
              <a:t>“Artificial intelligence has always been a huge part of our strategy,” says principal product manager Edwin </a:t>
            </a:r>
            <a:r>
              <a:rPr lang="en-US" b="0" i="0" err="1">
                <a:solidFill>
                  <a:srgbClr val="000000"/>
                </a:solidFill>
                <a:effectLst/>
                <a:latin typeface="Soehne"/>
              </a:rPr>
              <a:t>Bodge</a:t>
            </a:r>
            <a:r>
              <a:rPr lang="en-US" b="0" i="0">
                <a:solidFill>
                  <a:srgbClr val="000000"/>
                </a:solidFill>
                <a:effectLst/>
                <a:latin typeface="Soehne"/>
              </a:rPr>
              <a:t>. “We had been using it for </a:t>
            </a:r>
            <a:r>
              <a:rPr lang="en-US" b="1" i="0">
                <a:solidFill>
                  <a:srgbClr val="000000"/>
                </a:solidFill>
                <a:effectLst/>
                <a:latin typeface="Soehne"/>
              </a:rPr>
              <a:t>personalizing lessons </a:t>
            </a:r>
            <a:r>
              <a:rPr lang="en-US" b="0" i="0">
                <a:solidFill>
                  <a:srgbClr val="000000"/>
                </a:solidFill>
                <a:effectLst/>
                <a:latin typeface="Soehne"/>
              </a:rPr>
              <a:t>and running </a:t>
            </a:r>
            <a:r>
              <a:rPr lang="en-US" b="1" i="0">
                <a:solidFill>
                  <a:srgbClr val="000000"/>
                </a:solidFill>
                <a:effectLst/>
                <a:latin typeface="Soehne"/>
              </a:rPr>
              <a:t>Duolingo English Tests</a:t>
            </a:r>
            <a:r>
              <a:rPr lang="en-US" b="0" i="0">
                <a:solidFill>
                  <a:srgbClr val="000000"/>
                </a:solidFill>
                <a:effectLst/>
                <a:latin typeface="Soehne"/>
              </a:rPr>
              <a:t>. But there were gaps in a learner’s journey that we wanted to fill: </a:t>
            </a:r>
            <a:r>
              <a:rPr lang="en-US" b="1" i="0">
                <a:solidFill>
                  <a:srgbClr val="000000"/>
                </a:solidFill>
                <a:effectLst/>
                <a:latin typeface="Soehne"/>
              </a:rPr>
              <a:t>conversation practice, and contextual feedback on mistakes</a:t>
            </a:r>
            <a:r>
              <a:rPr lang="en-US" b="0" i="0">
                <a:solidFill>
                  <a:srgbClr val="000000"/>
                </a:solidFill>
                <a:effectLst/>
                <a:latin typeface="Soehne"/>
              </a:rPr>
              <a:t>.”</a:t>
            </a:r>
          </a:p>
          <a:p>
            <a:pPr marL="628650" lvl="1" indent="-171450">
              <a:buFont typeface="Arial" panose="020B0604020202020204" pitchFamily="34" charset="0"/>
              <a:buChar char="•"/>
            </a:pPr>
            <a:r>
              <a:rPr lang="en-US" b="0" i="0">
                <a:solidFill>
                  <a:srgbClr val="000000"/>
                </a:solidFill>
                <a:effectLst/>
                <a:latin typeface="Soehne"/>
              </a:rPr>
              <a:t>Duolingo turned to </a:t>
            </a:r>
            <a:r>
              <a:rPr lang="en-US" b="0" i="0" err="1">
                <a:solidFill>
                  <a:srgbClr val="000000"/>
                </a:solidFill>
                <a:effectLst/>
                <a:latin typeface="Soehne"/>
              </a:rPr>
              <a:t>OpenAI’s</a:t>
            </a:r>
            <a:r>
              <a:rPr lang="en-US" b="0" i="0">
                <a:solidFill>
                  <a:srgbClr val="000000"/>
                </a:solidFill>
                <a:effectLst/>
                <a:latin typeface="Soehne"/>
              </a:rPr>
              <a:t> GPT-4 to advance the product with two new features: </a:t>
            </a:r>
            <a:r>
              <a:rPr lang="en-US" b="1" i="0">
                <a:solidFill>
                  <a:srgbClr val="000000"/>
                </a:solidFill>
                <a:effectLst/>
                <a:latin typeface="Soehne"/>
              </a:rPr>
              <a:t>Role Play, an AI conversation partner</a:t>
            </a:r>
            <a:r>
              <a:rPr lang="en-US" b="0" i="0">
                <a:solidFill>
                  <a:srgbClr val="000000"/>
                </a:solidFill>
                <a:effectLst/>
                <a:latin typeface="Soehne"/>
              </a:rPr>
              <a:t>, and </a:t>
            </a:r>
            <a:r>
              <a:rPr lang="en-US" b="1" i="0">
                <a:solidFill>
                  <a:srgbClr val="000000"/>
                </a:solidFill>
                <a:effectLst/>
                <a:latin typeface="Soehne"/>
              </a:rPr>
              <a:t>Explain my Answer, which breaks down the rules when you make a mistake, </a:t>
            </a:r>
            <a:r>
              <a:rPr lang="en-US" b="0" i="0">
                <a:solidFill>
                  <a:srgbClr val="000000"/>
                </a:solidFill>
                <a:effectLst/>
                <a:latin typeface="Soehne"/>
              </a:rPr>
              <a:t>in a new subscription tier called Duolingo Max. </a:t>
            </a:r>
          </a:p>
          <a:p>
            <a:pPr marL="171450" indent="-171450">
              <a:buFont typeface="Arial" panose="020B0604020202020204" pitchFamily="34" charset="0"/>
              <a:buChar char="•"/>
            </a:pPr>
            <a:r>
              <a:rPr lang="en-US" b="1"/>
              <a:t>Wie </a:t>
            </a:r>
            <a:r>
              <a:rPr lang="en-US" b="1" err="1"/>
              <a:t>werden</a:t>
            </a:r>
            <a:r>
              <a:rPr lang="en-US" b="1"/>
              <a:t> LLMS </a:t>
            </a:r>
            <a:r>
              <a:rPr lang="en-US" b="1" err="1"/>
              <a:t>integriert</a:t>
            </a:r>
            <a:r>
              <a:rPr lang="en-US" b="1"/>
              <a:t>? </a:t>
            </a:r>
            <a:r>
              <a:rPr lang="en-US"/>
              <a:t>“We wanted AI-powered features that were deeply integrated into the app and leveraged the gamified aspect of Duolingo that our learners love,” says </a:t>
            </a:r>
            <a:r>
              <a:rPr lang="en-US" err="1"/>
              <a:t>Bodge</a:t>
            </a:r>
            <a:r>
              <a:rPr lang="en-US"/>
              <a:t>.</a:t>
            </a:r>
          </a:p>
          <a:p>
            <a:pPr marL="171450" indent="-171450">
              <a:buFont typeface="Arial" panose="020B0604020202020204" pitchFamily="34" charset="0"/>
              <a:buChar char="•"/>
            </a:pPr>
            <a:r>
              <a:rPr lang="en-US" b="1"/>
              <a:t>Learnings from integration: </a:t>
            </a:r>
            <a:r>
              <a:rPr lang="en-US"/>
              <a:t>It’s definitely changed our engineering process internally. And the features we’ve put together have come out faster than they would have before GPT-4. (Bill Peterson, Lead Engineer, Duolingo)</a:t>
            </a:r>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8</a:t>
            </a:fld>
            <a:endParaRPr lang="en-US"/>
          </a:p>
        </p:txBody>
      </p:sp>
    </p:spTree>
    <p:extLst>
      <p:ext uri="{BB962C8B-B14F-4D97-AF65-F5344CB8AC3E}">
        <p14:creationId xmlns:p14="http://schemas.microsoft.com/office/powerpoint/2010/main" val="175713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Input </a:t>
            </a:r>
            <a:r>
              <a:rPr lang="en-US" b="0" i="0">
                <a:solidFill>
                  <a:srgbClr val="000000"/>
                </a:solidFill>
                <a:effectLst/>
                <a:latin typeface="Soehne"/>
              </a:rPr>
              <a:t>https://openai.com/customer-stories/stripe</a:t>
            </a:r>
          </a:p>
          <a:p>
            <a:endParaRPr lang="de-DE"/>
          </a:p>
          <a:p>
            <a:r>
              <a:rPr lang="en-US" b="1" i="0" err="1">
                <a:solidFill>
                  <a:srgbClr val="000000"/>
                </a:solidFill>
                <a:effectLst/>
                <a:latin typeface="Soehne"/>
              </a:rPr>
              <a:t>Worfür</a:t>
            </a:r>
            <a:r>
              <a:rPr lang="en-US" b="1" i="0">
                <a:solidFill>
                  <a:srgbClr val="000000"/>
                </a:solidFill>
                <a:effectLst/>
                <a:latin typeface="Soehne"/>
              </a:rPr>
              <a:t> </a:t>
            </a:r>
            <a:r>
              <a:rPr lang="en-US" b="1" i="0" err="1">
                <a:solidFill>
                  <a:srgbClr val="000000"/>
                </a:solidFill>
                <a:effectLst/>
                <a:latin typeface="Soehne"/>
              </a:rPr>
              <a:t>werden</a:t>
            </a:r>
            <a:r>
              <a:rPr lang="en-US" b="1" i="0">
                <a:solidFill>
                  <a:srgbClr val="000000"/>
                </a:solidFill>
                <a:effectLst/>
                <a:latin typeface="Soehne"/>
              </a:rPr>
              <a:t> LLMs </a:t>
            </a:r>
            <a:r>
              <a:rPr lang="en-US" b="1" i="0" err="1">
                <a:solidFill>
                  <a:srgbClr val="000000"/>
                </a:solidFill>
                <a:effectLst/>
                <a:latin typeface="Soehne"/>
              </a:rPr>
              <a:t>verwendet</a:t>
            </a:r>
            <a:r>
              <a:rPr lang="en-US" b="1" i="0">
                <a:solidFill>
                  <a:srgbClr val="000000"/>
                </a:solidFill>
                <a:effectLst/>
                <a:latin typeface="Soehne"/>
              </a:rPr>
              <a:t>? </a:t>
            </a:r>
          </a:p>
          <a:p>
            <a:pPr marL="628650" lvl="1" indent="-171450">
              <a:buFont typeface="Arial" panose="020B0604020202020204" pitchFamily="34" charset="0"/>
              <a:buChar char="•"/>
            </a:pPr>
            <a:r>
              <a:rPr lang="en-US" b="0" i="0">
                <a:solidFill>
                  <a:srgbClr val="000000"/>
                </a:solidFill>
                <a:effectLst/>
                <a:latin typeface="Soehne"/>
              </a:rPr>
              <a:t>To better serve users and provide the right type of support, Stripe tries to understand exactly how each business uses the platform and customizes support accordingly. It’s an obvious and important step, but one that requires a lot of human hours. </a:t>
            </a:r>
          </a:p>
          <a:p>
            <a:pPr marL="628650" lvl="1" indent="-171450">
              <a:buFont typeface="Arial" panose="020B0604020202020204" pitchFamily="34" charset="0"/>
              <a:buChar char="•"/>
            </a:pPr>
            <a:r>
              <a:rPr lang="en-US" b="1" i="0">
                <a:solidFill>
                  <a:srgbClr val="000000"/>
                </a:solidFill>
                <a:effectLst/>
                <a:latin typeface="Soehne"/>
              </a:rPr>
              <a:t>Assistance</a:t>
            </a:r>
            <a:r>
              <a:rPr lang="en-US" b="0" i="0">
                <a:solidFill>
                  <a:srgbClr val="000000"/>
                </a:solidFill>
                <a:effectLst/>
                <a:latin typeface="Soehne"/>
              </a:rPr>
              <a:t>: “Many businesses, such as nightclubs, keep their websites sparse and mysterious so it can take a great deal of searching and clicking to understand what’s going on,” says Mann. Now, Stripe uses GPT-4 to scan these sites and deliver a summary, which outperforms those written by people.</a:t>
            </a:r>
          </a:p>
          <a:p>
            <a:pPr marL="628650" lvl="1" indent="-171450">
              <a:buFont typeface="Arial" panose="020B0604020202020204" pitchFamily="34" charset="0"/>
              <a:buChar char="•"/>
            </a:pPr>
            <a:r>
              <a:rPr lang="en-US" b="1" i="0">
                <a:solidFill>
                  <a:srgbClr val="000000"/>
                </a:solidFill>
                <a:effectLst/>
                <a:latin typeface="Soehne"/>
              </a:rPr>
              <a:t>Fraud Detection: </a:t>
            </a:r>
            <a:r>
              <a:rPr lang="en-US" b="0" i="0">
                <a:solidFill>
                  <a:srgbClr val="000000"/>
                </a:solidFill>
                <a:effectLst/>
                <a:latin typeface="Soehne"/>
              </a:rPr>
              <a:t>Just by analyzing the syntax of posts in Discord, GPT-4 has been flagging accounts where Stripe's fraud team should follow up and be sure it isn't, in fact, a fraudster playing nice. GPT-4 can help scan inbound communications, identifying coordinated activity from malicious actors.</a:t>
            </a:r>
          </a:p>
          <a:p>
            <a:pPr marL="628650" lvl="1" indent="-171450">
              <a:buFont typeface="Arial" panose="020B0604020202020204" pitchFamily="34" charset="0"/>
              <a:buChar char="•"/>
            </a:pPr>
            <a:endParaRPr lang="en-US" b="1" i="0">
              <a:solidFill>
                <a:srgbClr val="000000"/>
              </a:solidFill>
              <a:effectLst/>
              <a:latin typeface="Soehne"/>
            </a:endParaRPr>
          </a:p>
          <a:p>
            <a:pPr marL="171450" lvl="0" indent="-171450">
              <a:buFont typeface="Arial" panose="020B0604020202020204" pitchFamily="34" charset="0"/>
              <a:buChar char="•"/>
            </a:pPr>
            <a:r>
              <a:rPr lang="en-US" b="1"/>
              <a:t>Wie </a:t>
            </a:r>
            <a:r>
              <a:rPr lang="en-US" b="1" err="1"/>
              <a:t>werden</a:t>
            </a:r>
            <a:r>
              <a:rPr lang="en-US" b="1"/>
              <a:t> LLMS </a:t>
            </a:r>
            <a:r>
              <a:rPr lang="en-US" b="1" err="1"/>
              <a:t>integriert</a:t>
            </a:r>
            <a:r>
              <a:rPr lang="en-US" b="1"/>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“GPT just works out of the box,” he says. “That’s not how you’d expect software for large language models to work.” GPT is able to understand the user’s question, read detailed documentation on their behalf, identify the relevant section and summarize the solution in one place.</a:t>
            </a:r>
            <a:endParaRPr lang="de-DE"/>
          </a:p>
          <a:p>
            <a:pPr marL="628650" lvl="1" indent="-171450">
              <a:buFont typeface="Arial" panose="020B0604020202020204" pitchFamily="34" charset="0"/>
              <a:buChar char="•"/>
            </a:pPr>
            <a:endParaRPr lang="en-US" b="1"/>
          </a:p>
          <a:p>
            <a:pPr marL="171450" lvl="0" indent="-171450">
              <a:buFont typeface="Arial" panose="020B0604020202020204" pitchFamily="34" charset="0"/>
              <a:buChar char="•"/>
            </a:pPr>
            <a:r>
              <a:rPr lang="en-US" b="1"/>
              <a:t>Learnings from integration:</a:t>
            </a:r>
          </a:p>
          <a:p>
            <a:pPr marL="628650" lvl="1" indent="-171450">
              <a:buFont typeface="Arial" panose="020B0604020202020204" pitchFamily="34" charset="0"/>
              <a:buChar char="•"/>
            </a:pPr>
            <a:r>
              <a:rPr lang="en-US"/>
              <a:t>Earlier this year, Stripe asked 100 employees to do something highly unusual: stop their day jobs and instead, dream up features and functionality for the payment platform using the newest generation of </a:t>
            </a:r>
            <a:r>
              <a:rPr lang="en-US" err="1"/>
              <a:t>OpenAI’s</a:t>
            </a:r>
            <a:r>
              <a:rPr lang="en-US"/>
              <a:t> language learning model, GPT-4. Engineers from teams spanning support, onboarding, risk, and docs considered where Stripe could use artificial intelligence that understands free-form text and images and builds human-like responses, to improve—or alter—a feature or workflow.</a:t>
            </a:r>
          </a:p>
          <a:p>
            <a:pPr marL="628650" lvl="1" indent="-171450">
              <a:buFont typeface="Arial" panose="020B0604020202020204" pitchFamily="34" charset="0"/>
              <a:buChar char="•"/>
            </a:pPr>
            <a:r>
              <a:rPr lang="en-US" b="0" i="0">
                <a:solidFill>
                  <a:srgbClr val="000000"/>
                </a:solidFill>
                <a:effectLst/>
                <a:latin typeface="Soehne"/>
              </a:rPr>
              <a:t>Stripe’s team put together a list of 50 potential applications to test GPT-4; and after vetting and testing, 15 of the prototypes were considered strong candidates to be integrated into the platform, including support customization, answering questions about support, and fraud detection.</a:t>
            </a:r>
          </a:p>
          <a:p>
            <a:pPr marL="628650" lvl="1" indent="-171450">
              <a:buFont typeface="Arial" panose="020B0604020202020204" pitchFamily="34" charset="0"/>
              <a:buChar char="•"/>
            </a:pPr>
            <a:r>
              <a:rPr lang="en-US" b="0" i="0">
                <a:solidFill>
                  <a:srgbClr val="000000"/>
                </a:solidFill>
                <a:effectLst/>
                <a:latin typeface="Soehne"/>
              </a:rPr>
              <a:t>Mann says he and his team are essentially painting with a new canvas every day. “Some of these features,” he says after listing all the ways Stripe has had success so far, “feel like magic.”</a:t>
            </a:r>
          </a:p>
          <a:p>
            <a:pPr marL="628650" lvl="1" indent="-171450">
              <a:buFont typeface="Arial" panose="020B0604020202020204" pitchFamily="34" charset="0"/>
              <a:buChar char="•"/>
            </a:pPr>
            <a:endParaRPr lang="en-US" b="0" i="0">
              <a:solidFill>
                <a:srgbClr val="000000"/>
              </a:solidFill>
              <a:effectLst/>
              <a:latin typeface="Soehne"/>
            </a:endParaRPr>
          </a:p>
          <a:p>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9</a:t>
            </a:fld>
            <a:endParaRPr lang="en-US"/>
          </a:p>
        </p:txBody>
      </p:sp>
    </p:spTree>
    <p:extLst>
      <p:ext uri="{BB962C8B-B14F-4D97-AF65-F5344CB8AC3E}">
        <p14:creationId xmlns:p14="http://schemas.microsoft.com/office/powerpoint/2010/main" val="1171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00000"/>
                </a:solidFill>
                <a:effectLst/>
                <a:latin typeface="Soehne"/>
              </a:rPr>
              <a:t>https://openai.com/customer-stories/morgan-stanley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000000"/>
              </a:solidFill>
              <a:effectLst/>
              <a:latin typeface="Soe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effectLst/>
                <a:latin typeface="Soehne"/>
              </a:rPr>
              <a:t>Challenge</a:t>
            </a:r>
            <a:r>
              <a:rPr lang="en-US" sz="1200" b="0" i="0">
                <a:solidFill>
                  <a:srgbClr val="000000"/>
                </a:solidFill>
                <a:effectLst/>
                <a:latin typeface="Soehne"/>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solidFill>
                  <a:srgbClr val="000000"/>
                </a:solidFill>
                <a:effectLst/>
                <a:latin typeface="Soehne"/>
              </a:rPr>
              <a:t>As a leader in wealth management, Morgan Stanley </a:t>
            </a:r>
            <a:r>
              <a:rPr lang="en-US" sz="1200" b="1" i="0">
                <a:solidFill>
                  <a:srgbClr val="000000"/>
                </a:solidFill>
                <a:effectLst/>
                <a:latin typeface="Soehne"/>
              </a:rPr>
              <a:t>maintains a content library with hundreds of thousands of pages of knowledge and insights spanning investment strategies, market research and commentary, and analyst insights</a:t>
            </a:r>
            <a:r>
              <a:rPr lang="en-US" sz="1200" b="0" i="0">
                <a:solidFill>
                  <a:srgbClr val="000000"/>
                </a:solidFill>
                <a:effectLst/>
                <a:latin typeface="Soehne"/>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solidFill>
                  <a:srgbClr val="000000"/>
                </a:solidFill>
                <a:effectLst/>
                <a:latin typeface="Soehne"/>
              </a:rPr>
              <a:t>This vast amount of information is housed across many internal sites, largely in PDF form, </a:t>
            </a:r>
            <a:r>
              <a:rPr lang="en-US" sz="1200" b="1" i="0">
                <a:solidFill>
                  <a:srgbClr val="000000"/>
                </a:solidFill>
                <a:effectLst/>
                <a:latin typeface="Soehne"/>
              </a:rPr>
              <a:t>requiring advisors to scan through a great deal of information to find answers to specific questions</a:t>
            </a:r>
            <a:r>
              <a:rPr lang="en-US" sz="1200" b="0" i="0">
                <a:solidFill>
                  <a:srgbClr val="000000"/>
                </a:solidFill>
                <a:effectLst/>
                <a:latin typeface="Soehne"/>
              </a:rPr>
              <a:t>. Such searches can be time-consuming and cumbersome.</a:t>
            </a:r>
            <a:endParaRPr lang="de-DE"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000000"/>
              </a:solidFill>
              <a:effectLst/>
              <a:latin typeface="Soe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000000"/>
              </a:solidFill>
              <a:effectLst/>
              <a:latin typeface="Soe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err="1">
                <a:solidFill>
                  <a:srgbClr val="000000"/>
                </a:solidFill>
                <a:effectLst/>
                <a:latin typeface="Soehne"/>
              </a:rPr>
              <a:t>Worfür</a:t>
            </a:r>
            <a:r>
              <a:rPr lang="en-US" b="1" i="0">
                <a:solidFill>
                  <a:srgbClr val="000000"/>
                </a:solidFill>
                <a:effectLst/>
                <a:latin typeface="Soehne"/>
              </a:rPr>
              <a:t> </a:t>
            </a:r>
            <a:r>
              <a:rPr lang="en-US" b="1" i="0" err="1">
                <a:solidFill>
                  <a:srgbClr val="000000"/>
                </a:solidFill>
                <a:effectLst/>
                <a:latin typeface="Soehne"/>
              </a:rPr>
              <a:t>werden</a:t>
            </a:r>
            <a:r>
              <a:rPr lang="en-US" b="1" i="0">
                <a:solidFill>
                  <a:srgbClr val="000000"/>
                </a:solidFill>
                <a:effectLst/>
                <a:latin typeface="Soehne"/>
              </a:rPr>
              <a:t> LLMs </a:t>
            </a:r>
            <a:r>
              <a:rPr lang="en-US" b="1" i="0" err="1">
                <a:solidFill>
                  <a:srgbClr val="000000"/>
                </a:solidFill>
                <a:effectLst/>
                <a:latin typeface="Soehne"/>
              </a:rPr>
              <a:t>verwendet</a:t>
            </a:r>
            <a:r>
              <a:rPr lang="en-US" b="1" i="0">
                <a:solidFill>
                  <a:srgbClr val="000000"/>
                </a:solidFill>
                <a:effectLst/>
                <a:latin typeface="Soehne"/>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000000"/>
                </a:solidFill>
                <a:effectLst/>
                <a:latin typeface="Soehne"/>
              </a:rPr>
              <a:t>With the help of </a:t>
            </a:r>
            <a:r>
              <a:rPr lang="en-US" b="0" i="0" err="1">
                <a:solidFill>
                  <a:srgbClr val="000000"/>
                </a:solidFill>
                <a:effectLst/>
                <a:latin typeface="Soehne"/>
              </a:rPr>
              <a:t>OpenAI’s</a:t>
            </a:r>
            <a:r>
              <a:rPr lang="en-US" b="0" i="0">
                <a:solidFill>
                  <a:srgbClr val="000000"/>
                </a:solidFill>
                <a:effectLst/>
                <a:latin typeface="Soehne"/>
              </a:rPr>
              <a:t> GPT-4, Morgan Stanley is changing how its wealth management personnel </a:t>
            </a:r>
            <a:r>
              <a:rPr lang="en-US" b="1" i="0">
                <a:solidFill>
                  <a:srgbClr val="000000"/>
                </a:solidFill>
                <a:effectLst/>
                <a:latin typeface="Soehne"/>
              </a:rPr>
              <a:t>locate relevant information</a:t>
            </a:r>
            <a:r>
              <a:rPr lang="en-US" b="0" i="0">
                <a:solidFill>
                  <a:srgbClr val="000000"/>
                </a:solidFill>
                <a:effectLst/>
                <a:latin typeface="Soehne"/>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000000"/>
                </a:solidFill>
                <a:effectLst/>
                <a:latin typeface="Soehne"/>
              </a:rPr>
              <a:t>The GPT4 model will power an </a:t>
            </a:r>
            <a:r>
              <a:rPr lang="en-US" b="1" i="0">
                <a:solidFill>
                  <a:srgbClr val="000000"/>
                </a:solidFill>
                <a:effectLst/>
                <a:latin typeface="Soehne"/>
              </a:rPr>
              <a:t>internal-facing chatbot </a:t>
            </a:r>
            <a:r>
              <a:rPr lang="en-US" b="0" i="0">
                <a:solidFill>
                  <a:srgbClr val="000000"/>
                </a:solidFill>
                <a:effectLst/>
                <a:latin typeface="Soehne"/>
              </a:rPr>
              <a:t>that </a:t>
            </a:r>
            <a:r>
              <a:rPr lang="en-US" b="1" i="0">
                <a:solidFill>
                  <a:srgbClr val="000000"/>
                </a:solidFill>
                <a:effectLst/>
                <a:latin typeface="Soehne"/>
              </a:rPr>
              <a:t>performs a comprehensive search of wealth management content </a:t>
            </a:r>
            <a:r>
              <a:rPr lang="en-US" b="0" i="0">
                <a:solidFill>
                  <a:srgbClr val="000000"/>
                </a:solidFill>
                <a:effectLst/>
                <a:latin typeface="Soehne"/>
              </a:rPr>
              <a:t>and effectively </a:t>
            </a:r>
            <a:r>
              <a:rPr lang="en-US" b="1" i="0">
                <a:solidFill>
                  <a:srgbClr val="000000"/>
                </a:solidFill>
                <a:effectLst/>
                <a:latin typeface="Soehne"/>
              </a:rPr>
              <a:t>unlocks the cumulative knowledge of Morgan Stanley Wealth Management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000000"/>
                </a:solidFill>
                <a:effectLst/>
                <a:latin typeface="Soehne"/>
              </a:rPr>
              <a:t>GPT-4 has finally put the ability to parse all that insight into a far more </a:t>
            </a:r>
            <a:r>
              <a:rPr lang="en-US" b="1" i="0">
                <a:solidFill>
                  <a:srgbClr val="000000"/>
                </a:solidFill>
                <a:effectLst/>
                <a:latin typeface="Soehne"/>
              </a:rPr>
              <a:t>usable and actionable format</a:t>
            </a:r>
            <a:r>
              <a:rPr lang="en-US" b="0" i="0">
                <a:solidFill>
                  <a:srgbClr val="000000"/>
                </a:solidFill>
                <a:effectLst/>
                <a:latin typeface="Soehne"/>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000000"/>
                </a:solidFill>
                <a:effectLst/>
                <a:latin typeface="Soehne"/>
              </a:rPr>
              <a:t>“You essentially have the knowledge of the most knowledgeable person in Wealth Management—instantly”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Soehne"/>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Soehne"/>
            </a:endParaRPr>
          </a:p>
          <a:p>
            <a:pPr algn="l"/>
            <a:br>
              <a:rPr lang="en-US" b="0" i="0">
                <a:solidFill>
                  <a:srgbClr val="000000"/>
                </a:solidFill>
                <a:effectLst/>
                <a:latin typeface="Soehne"/>
              </a:rPr>
            </a:br>
            <a:r>
              <a:rPr lang="en-US" b="1" i="0">
                <a:solidFill>
                  <a:srgbClr val="000000"/>
                </a:solidFill>
                <a:effectLst/>
                <a:latin typeface="Soehne"/>
              </a:rPr>
              <a:t>Wie </a:t>
            </a:r>
            <a:r>
              <a:rPr lang="en-US" b="1" i="0" err="1">
                <a:solidFill>
                  <a:srgbClr val="000000"/>
                </a:solidFill>
                <a:effectLst/>
                <a:latin typeface="Soehne"/>
              </a:rPr>
              <a:t>generiert</a:t>
            </a:r>
            <a:r>
              <a:rPr lang="en-US" b="1" i="0">
                <a:solidFill>
                  <a:srgbClr val="000000"/>
                </a:solidFill>
                <a:effectLst/>
                <a:latin typeface="Soehne"/>
              </a:rPr>
              <a:t> Morgan </a:t>
            </a:r>
            <a:r>
              <a:rPr lang="en-US" b="1" i="0" err="1">
                <a:solidFill>
                  <a:srgbClr val="000000"/>
                </a:solidFill>
                <a:effectLst/>
                <a:latin typeface="Soehne"/>
              </a:rPr>
              <a:t>Stanlyes</a:t>
            </a:r>
            <a:r>
              <a:rPr lang="en-US" b="1" i="0">
                <a:solidFill>
                  <a:srgbClr val="000000"/>
                </a:solidFill>
                <a:effectLst/>
                <a:latin typeface="Soehne"/>
              </a:rPr>
              <a:t> Wert </a:t>
            </a:r>
            <a:r>
              <a:rPr lang="en-US" b="1" i="0" err="1">
                <a:solidFill>
                  <a:srgbClr val="000000"/>
                </a:solidFill>
                <a:effectLst/>
                <a:latin typeface="Soehne"/>
              </a:rPr>
              <a:t>aus</a:t>
            </a:r>
            <a:r>
              <a:rPr lang="en-US" b="1" i="0">
                <a:solidFill>
                  <a:srgbClr val="000000"/>
                </a:solidFill>
                <a:effectLst/>
                <a:latin typeface="Soehne"/>
              </a:rPr>
              <a:t> LLMs?</a:t>
            </a:r>
          </a:p>
          <a:p>
            <a:pPr algn="l"/>
            <a:r>
              <a:rPr lang="en-US" b="0" i="0">
                <a:solidFill>
                  <a:srgbClr val="000000"/>
                </a:solidFill>
                <a:effectLst/>
                <a:latin typeface="Soehne"/>
              </a:rPr>
              <a:t>Over the last few years, large language models have fundamentally </a:t>
            </a:r>
            <a:r>
              <a:rPr lang="en-US" b="1" i="0">
                <a:solidFill>
                  <a:srgbClr val="000000"/>
                </a:solidFill>
                <a:effectLst/>
                <a:latin typeface="Soehne"/>
              </a:rPr>
              <a:t>altered the way companies put knowledge to work</a:t>
            </a:r>
            <a:r>
              <a:rPr lang="en-US" b="0" i="0">
                <a:solidFill>
                  <a:srgbClr val="000000"/>
                </a:solidFill>
                <a:effectLst/>
                <a:latin typeface="Soehne"/>
              </a:rPr>
              <a:t>, much like the web did a few decades ago. For Morgan Stanley Wealth Management, McMillan breaks it down into three parts. </a:t>
            </a:r>
          </a:p>
          <a:p>
            <a:pPr marL="628650" lvl="1" indent="-171450" algn="l">
              <a:buFont typeface="Arial" panose="020B0604020202020204" pitchFamily="34" charset="0"/>
              <a:buChar char="•"/>
            </a:pPr>
            <a:r>
              <a:rPr lang="en-US" b="0" i="0">
                <a:solidFill>
                  <a:srgbClr val="000000"/>
                </a:solidFill>
                <a:effectLst/>
                <a:latin typeface="Soehne"/>
              </a:rPr>
              <a:t>The first part is </a:t>
            </a:r>
            <a:r>
              <a:rPr lang="en-US" b="1" i="0">
                <a:solidFill>
                  <a:srgbClr val="000000"/>
                </a:solidFill>
                <a:effectLst/>
                <a:latin typeface="Soehne"/>
              </a:rPr>
              <a:t>GPT4’s “extraordinary capability to access, process and synthesize content almost instantaneously</a:t>
            </a:r>
            <a:r>
              <a:rPr lang="en-US" b="0" i="0">
                <a:solidFill>
                  <a:srgbClr val="000000"/>
                </a:solidFill>
                <a:effectLst/>
                <a:latin typeface="Soehne"/>
              </a:rPr>
              <a:t>.” It’s trained on vast amounts of text on the internet and builds relationships between the words, sentences, concepts, and ideas. </a:t>
            </a:r>
          </a:p>
          <a:p>
            <a:pPr marL="628650" lvl="1" indent="-171450" algn="l">
              <a:buFont typeface="Arial" panose="020B0604020202020204" pitchFamily="34" charset="0"/>
              <a:buChar char="•"/>
            </a:pPr>
            <a:r>
              <a:rPr lang="en-US" b="0" i="0">
                <a:solidFill>
                  <a:srgbClr val="000000"/>
                </a:solidFill>
                <a:effectLst/>
                <a:latin typeface="Soehne"/>
              </a:rPr>
              <a:t>The second part, is </a:t>
            </a:r>
            <a:r>
              <a:rPr lang="en-US" b="1" i="0">
                <a:solidFill>
                  <a:srgbClr val="000000"/>
                </a:solidFill>
                <a:effectLst/>
                <a:latin typeface="Soehne"/>
              </a:rPr>
              <a:t>Morgan Stanley’s intellectual capital</a:t>
            </a:r>
            <a:r>
              <a:rPr lang="en-US" b="0" i="0">
                <a:solidFill>
                  <a:srgbClr val="000000"/>
                </a:solidFill>
                <a:effectLst/>
                <a:latin typeface="Soehne"/>
              </a:rPr>
              <a:t>. The company was founded almost 100 years ago and publishes thousands of papers annually covering insights on capital markets, asset classes, industry analysis, and economic regions around the globe. This wealth of knowledge creates </a:t>
            </a:r>
            <a:r>
              <a:rPr lang="en-US" b="1" i="0">
                <a:solidFill>
                  <a:srgbClr val="000000"/>
                </a:solidFill>
                <a:effectLst/>
                <a:latin typeface="Soehne"/>
              </a:rPr>
              <a:t>a unique internal content repository for Morgan Stanley to process and parse using GPT-4 </a:t>
            </a:r>
            <a:r>
              <a:rPr lang="en-US" b="0" i="0">
                <a:solidFill>
                  <a:srgbClr val="000000"/>
                </a:solidFill>
                <a:effectLst/>
                <a:latin typeface="Soehne"/>
              </a:rPr>
              <a:t>while also being subject to the firm’s internal controls.</a:t>
            </a:r>
          </a:p>
          <a:p>
            <a:pPr marL="628650" lvl="1" indent="-171450" algn="l">
              <a:buFont typeface="Arial" panose="020B0604020202020204" pitchFamily="34" charset="0"/>
              <a:buChar char="•"/>
            </a:pPr>
            <a:r>
              <a:rPr lang="en-US" b="1" i="0">
                <a:solidFill>
                  <a:srgbClr val="000000"/>
                </a:solidFill>
                <a:effectLst/>
                <a:latin typeface="Soehne"/>
              </a:rPr>
              <a:t>The last part are its people</a:t>
            </a:r>
            <a:r>
              <a:rPr lang="en-US" b="0" i="0">
                <a:solidFill>
                  <a:srgbClr val="000000"/>
                </a:solidFill>
                <a:effectLst/>
                <a:latin typeface="Soehne"/>
              </a:rPr>
              <a:t>: Morgan Stanley’s huge team of financial advisors and their expertise in serving clients. </a:t>
            </a:r>
            <a:r>
              <a:rPr lang="en-US" b="1" i="0">
                <a:solidFill>
                  <a:srgbClr val="000000"/>
                </a:solidFill>
                <a:effectLst/>
                <a:latin typeface="Soehne"/>
              </a:rPr>
              <a:t>They have trained GPT-4 to make the internal chatbot as helpful as possible for Morgan Stanley’s needs</a:t>
            </a:r>
            <a:r>
              <a:rPr lang="en-US" b="0" i="0">
                <a:solidFill>
                  <a:srgbClr val="000000"/>
                </a:solidFill>
                <a:effectLst/>
                <a:latin typeface="Soehne"/>
              </a:rPr>
              <a:t>. Today, more than 200 employees are querying the system on a daily basis and providing feedback. The focus will always be on getting advisors the insight they need, in the format they need, instantly. McMillan says the effort will also further enrich the relationship between Morgan Stanley advisors and their clients by </a:t>
            </a:r>
            <a:r>
              <a:rPr lang="en-US" b="1" i="0">
                <a:solidFill>
                  <a:srgbClr val="000000"/>
                </a:solidFill>
                <a:effectLst/>
                <a:latin typeface="Soehne"/>
              </a:rPr>
              <a:t>enabling them to assist more people more quickly.</a:t>
            </a:r>
            <a:br>
              <a:rPr lang="en-US" b="0" i="0">
                <a:solidFill>
                  <a:srgbClr val="000000"/>
                </a:solidFill>
                <a:effectLst/>
                <a:latin typeface="Soehne"/>
              </a:rPr>
            </a:br>
            <a:endParaRPr lang="en-US" b="0" i="0">
              <a:solidFill>
                <a:srgbClr val="000000"/>
              </a:solidFill>
              <a:effectLst/>
              <a:latin typeface="Soehne"/>
            </a:endParaRPr>
          </a:p>
          <a:p>
            <a:pPr algn="l"/>
            <a:r>
              <a:rPr lang="en-US" b="0" i="0">
                <a:solidFill>
                  <a:srgbClr val="000000"/>
                </a:solidFill>
                <a:effectLst/>
                <a:latin typeface="Soehne"/>
              </a:rPr>
              <a:t>The wealth management firm is also evaluating additional </a:t>
            </a:r>
            <a:r>
              <a:rPr lang="en-US" b="0" i="0" err="1">
                <a:solidFill>
                  <a:srgbClr val="000000"/>
                </a:solidFill>
                <a:effectLst/>
                <a:latin typeface="Soehne"/>
              </a:rPr>
              <a:t>OpenAI</a:t>
            </a:r>
            <a:r>
              <a:rPr lang="en-US" b="0" i="0">
                <a:solidFill>
                  <a:srgbClr val="000000"/>
                </a:solidFill>
                <a:effectLst/>
                <a:latin typeface="Soehne"/>
              </a:rPr>
              <a:t> technology with the potential to enhance the insights from advisor notes and streamline follow-up client communications.</a:t>
            </a:r>
          </a:p>
          <a:p>
            <a:pPr algn="l"/>
            <a:endParaRPr lang="en-US" b="0" i="0">
              <a:solidFill>
                <a:srgbClr val="000000"/>
              </a:solidFill>
              <a:effectLst/>
              <a:latin typeface="Soehne"/>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Soehne"/>
            </a:endParaRPr>
          </a:p>
        </p:txBody>
      </p:sp>
      <p:sp>
        <p:nvSpPr>
          <p:cNvPr id="4" name="Foliennummernplatzhalter 3"/>
          <p:cNvSpPr>
            <a:spLocks noGrp="1"/>
          </p:cNvSpPr>
          <p:nvPr>
            <p:ph type="sldNum" sz="quarter" idx="5"/>
          </p:nvPr>
        </p:nvSpPr>
        <p:spPr/>
        <p:txBody>
          <a:bodyPr/>
          <a:lstStyle/>
          <a:p>
            <a:fld id="{BB235E42-08C2-4B51-8226-949D8765D5FF}" type="slidenum">
              <a:rPr lang="en-US" smtClean="0"/>
              <a:t>11</a:t>
            </a:fld>
            <a:endParaRPr lang="en-US"/>
          </a:p>
        </p:txBody>
      </p:sp>
    </p:spTree>
    <p:extLst>
      <p:ext uri="{BB962C8B-B14F-4D97-AF65-F5344CB8AC3E}">
        <p14:creationId xmlns:p14="http://schemas.microsoft.com/office/powerpoint/2010/main" val="363493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b="1"/>
              <a:t>Sources</a:t>
            </a:r>
            <a:r>
              <a:rPr lang="en-US"/>
              <a:t>:</a:t>
            </a:r>
          </a:p>
          <a:p>
            <a:pPr marL="171450" indent="-171450">
              <a:buFont typeface="Arial" panose="020B0604020202020204" pitchFamily="34" charset="0"/>
              <a:buChar char="•"/>
            </a:pPr>
            <a:r>
              <a:rPr lang="en-US"/>
              <a:t>https://www.zivio.com/scopeiq</a:t>
            </a:r>
          </a:p>
          <a:p>
            <a:pPr marL="171450" indent="-171450">
              <a:buFont typeface="Arial" panose="020B0604020202020204" pitchFamily="34" charset="0"/>
              <a:buChar char="•"/>
            </a:pPr>
            <a:r>
              <a:rPr lang="en-US"/>
              <a:t>https://www.linkedin.com/feed/update/urn:li:activity:7059066509213495296/</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Was </a:t>
            </a:r>
            <a:r>
              <a:rPr lang="en-US" b="1" err="1"/>
              <a:t>ist</a:t>
            </a:r>
            <a:r>
              <a:rPr lang="en-US" b="1"/>
              <a:t> </a:t>
            </a:r>
            <a:r>
              <a:rPr lang="en-US" b="1" err="1"/>
              <a:t>Zivio</a:t>
            </a:r>
            <a:r>
              <a:rPr lang="en-US" b="1"/>
              <a:t>?</a:t>
            </a:r>
          </a:p>
          <a:p>
            <a:pPr marL="0" indent="0">
              <a:buFont typeface="Arial" panose="020B0604020202020204" pitchFamily="34" charset="0"/>
              <a:buNone/>
            </a:pPr>
            <a:r>
              <a:rPr lang="en-US" err="1"/>
              <a:t>Zivio</a:t>
            </a:r>
            <a:r>
              <a:rPr lang="en-US"/>
              <a:t> is a SaaS procurement platform that specializes in complex services categories. It helps you streamline the entire process of sourcing, contracting, delivering and paying for services.</a:t>
            </a:r>
          </a:p>
          <a:p>
            <a:pPr marL="0" indent="0">
              <a:buFont typeface="Arial" panose="020B0604020202020204" pitchFamily="34" charset="0"/>
              <a:buNone/>
            </a:pPr>
            <a:endParaRPr lang="en-US"/>
          </a:p>
          <a:p>
            <a:pPr marL="0" indent="0">
              <a:buFont typeface="Arial" panose="020B0604020202020204" pitchFamily="34" charset="0"/>
              <a:buNone/>
            </a:pPr>
            <a:endParaRPr lang="en-US" b="1"/>
          </a:p>
          <a:p>
            <a:pPr marL="0" indent="0">
              <a:buFont typeface="Arial" panose="020B0604020202020204" pitchFamily="34" charset="0"/>
              <a:buNone/>
            </a:pPr>
            <a:r>
              <a:rPr lang="en-US" b="1" err="1"/>
              <a:t>Wofür</a:t>
            </a:r>
            <a:r>
              <a:rPr lang="en-US" b="1"/>
              <a:t> </a:t>
            </a:r>
            <a:r>
              <a:rPr lang="en-US" b="1" err="1"/>
              <a:t>werden</a:t>
            </a:r>
            <a:r>
              <a:rPr lang="en-US" b="1"/>
              <a:t> LLMs </a:t>
            </a:r>
            <a:r>
              <a:rPr lang="en-US" b="1" err="1"/>
              <a:t>verwendet</a:t>
            </a:r>
            <a:r>
              <a:rPr lang="en-US" b="1"/>
              <a:t>? </a:t>
            </a:r>
          </a:p>
          <a:p>
            <a:pPr marL="171450" indent="-171450">
              <a:buFont typeface="Arial" panose="020B0604020202020204" pitchFamily="34" charset="0"/>
              <a:buChar char="•"/>
            </a:pPr>
            <a:r>
              <a:rPr lang="en-US" b="0" i="0" err="1">
                <a:solidFill>
                  <a:srgbClr val="212529"/>
                </a:solidFill>
                <a:effectLst/>
                <a:latin typeface="Assistant" panose="020B0604020202020204" pitchFamily="2" charset="-79"/>
                <a:cs typeface="Assistant" panose="020B0604020202020204" pitchFamily="2" charset="-79"/>
              </a:rPr>
              <a:t>ScopeIQ</a:t>
            </a:r>
            <a:r>
              <a:rPr lang="en-US" b="0" i="0">
                <a:solidFill>
                  <a:srgbClr val="212529"/>
                </a:solidFill>
                <a:effectLst/>
                <a:latin typeface="Assistant" panose="020B0604020202020204" pitchFamily="2" charset="-79"/>
                <a:cs typeface="Assistant" panose="020B0604020202020204" pitchFamily="2" charset="-79"/>
              </a:rPr>
              <a:t> uses </a:t>
            </a:r>
            <a:r>
              <a:rPr lang="en-US" b="0" i="0" err="1">
                <a:solidFill>
                  <a:srgbClr val="212529"/>
                </a:solidFill>
                <a:effectLst/>
                <a:latin typeface="Assistant" panose="020B0604020202020204" pitchFamily="2" charset="-79"/>
                <a:cs typeface="Assistant" panose="020B0604020202020204" pitchFamily="2" charset="-79"/>
              </a:rPr>
              <a:t>ChatGPT</a:t>
            </a:r>
            <a:r>
              <a:rPr lang="en-US" b="0" i="0">
                <a:solidFill>
                  <a:srgbClr val="212529"/>
                </a:solidFill>
                <a:effectLst/>
                <a:latin typeface="Assistant" panose="020B0604020202020204" pitchFamily="2" charset="-79"/>
                <a:cs typeface="Assistant" panose="020B0604020202020204" pitchFamily="2" charset="-79"/>
              </a:rPr>
              <a:t> </a:t>
            </a:r>
            <a:r>
              <a:rPr lang="en-US" b="1" i="0">
                <a:solidFill>
                  <a:srgbClr val="212529"/>
                </a:solidFill>
                <a:effectLst/>
                <a:latin typeface="Assistant" panose="020B0604020202020204" pitchFamily="2" charset="-79"/>
                <a:cs typeface="Assistant" panose="020B0604020202020204" pitchFamily="2" charset="-79"/>
              </a:rPr>
              <a:t>to accelerate scoping for  statement of work engagements &amp; services projects</a:t>
            </a:r>
            <a:r>
              <a:rPr lang="en-US" b="0" i="0">
                <a:solidFill>
                  <a:srgbClr val="212529"/>
                </a:solidFill>
                <a:effectLst/>
                <a:latin typeface="Assistant" panose="020B0604020202020204" pitchFamily="2" charset="-79"/>
                <a:cs typeface="Assistant" panose="020B0604020202020204" pitchFamily="2" charset="-79"/>
              </a:rPr>
              <a:t>, saving time &amp; driving improved outcomes.</a:t>
            </a:r>
          </a:p>
          <a:p>
            <a:pPr marL="171450" indent="-171450">
              <a:buFont typeface="Arial" panose="020B0604020202020204" pitchFamily="34" charset="0"/>
              <a:buChar char="•"/>
            </a:pPr>
            <a:r>
              <a:rPr lang="en-US" b="0" i="0">
                <a:solidFill>
                  <a:srgbClr val="212529"/>
                </a:solidFill>
                <a:effectLst/>
                <a:latin typeface="Assistant" panose="020B0604020202020204" pitchFamily="2" charset="-79"/>
                <a:cs typeface="Assistant" panose="020B0604020202020204" pitchFamily="2" charset="-79"/>
              </a:rPr>
              <a:t>Combining #GPT4’s #GenerativeAI with </a:t>
            </a:r>
            <a:r>
              <a:rPr lang="en-US" b="0" i="0" err="1">
                <a:solidFill>
                  <a:srgbClr val="212529"/>
                </a:solidFill>
                <a:effectLst/>
                <a:latin typeface="Assistant" panose="020B0604020202020204" pitchFamily="2" charset="-79"/>
                <a:cs typeface="Assistant" panose="020B0604020202020204" pitchFamily="2" charset="-79"/>
              </a:rPr>
              <a:t>Zovios</a:t>
            </a:r>
            <a:r>
              <a:rPr lang="en-US" b="0" i="0">
                <a:solidFill>
                  <a:srgbClr val="212529"/>
                </a:solidFill>
                <a:effectLst/>
                <a:latin typeface="Assistant" panose="020B0604020202020204" pitchFamily="2" charset="-79"/>
                <a:cs typeface="Assistant" panose="020B0604020202020204" pitchFamily="2" charset="-79"/>
              </a:rPr>
              <a:t> self-service workflows </a:t>
            </a:r>
            <a:r>
              <a:rPr lang="en-US" b="1" i="0">
                <a:solidFill>
                  <a:srgbClr val="212529"/>
                </a:solidFill>
                <a:effectLst/>
                <a:latin typeface="Assistant" panose="020B0604020202020204" pitchFamily="2" charset="-79"/>
                <a:cs typeface="Assistant" panose="020B0604020202020204" pitchFamily="2" charset="-79"/>
              </a:rPr>
              <a:t>can enhance how procurement teams manage spend in complex services categories and statements of work</a:t>
            </a:r>
            <a:r>
              <a:rPr lang="en-US" b="0" i="0">
                <a:solidFill>
                  <a:srgbClr val="212529"/>
                </a:solidFill>
                <a:effectLst/>
                <a:latin typeface="Assistant" panose="020B0604020202020204" pitchFamily="2" charset="-79"/>
                <a:cs typeface="Assistant" panose="020B0604020202020204" pitchFamily="2" charset="-79"/>
              </a:rPr>
              <a:t>, improving the lives of buyers, suppliers, and the AP team.</a:t>
            </a:r>
          </a:p>
          <a:p>
            <a:pPr marL="171450" indent="-171450">
              <a:buFont typeface="Arial" panose="020B0604020202020204" pitchFamily="34" charset="0"/>
              <a:buChar char="•"/>
            </a:pPr>
            <a:r>
              <a:rPr lang="en-US" b="0" i="0">
                <a:solidFill>
                  <a:srgbClr val="212529"/>
                </a:solidFill>
                <a:effectLst/>
                <a:latin typeface="Assistant" panose="020B0604020202020204" pitchFamily="2" charset="-79"/>
                <a:cs typeface="Assistant" panose="020B0604020202020204" pitchFamily="2" charset="-79"/>
              </a:rPr>
              <a:t>You can enter a few sentences about the objectives of your project, and let </a:t>
            </a:r>
            <a:r>
              <a:rPr lang="en-US" b="0" i="0" err="1">
                <a:solidFill>
                  <a:srgbClr val="212529"/>
                </a:solidFill>
                <a:effectLst/>
                <a:latin typeface="Assistant" panose="020B0604020202020204" pitchFamily="2" charset="-79"/>
                <a:cs typeface="Assistant" panose="020B0604020202020204" pitchFamily="2" charset="-79"/>
              </a:rPr>
              <a:t>ScopeIQ</a:t>
            </a:r>
            <a:r>
              <a:rPr lang="en-US" b="0" i="0">
                <a:solidFill>
                  <a:srgbClr val="212529"/>
                </a:solidFill>
                <a:effectLst/>
                <a:latin typeface="Assistant" panose="020B0604020202020204" pitchFamily="2" charset="-79"/>
                <a:cs typeface="Assistant" panose="020B0604020202020204" pitchFamily="2" charset="-79"/>
              </a:rPr>
              <a:t> help </a:t>
            </a:r>
            <a:r>
              <a:rPr lang="en-US" b="1" i="0">
                <a:solidFill>
                  <a:srgbClr val="212529"/>
                </a:solidFill>
                <a:effectLst/>
                <a:latin typeface="Assistant" panose="020B0604020202020204" pitchFamily="2" charset="-79"/>
                <a:cs typeface="Assistant" panose="020B0604020202020204" pitchFamily="2" charset="-79"/>
              </a:rPr>
              <a:t>develop your scope</a:t>
            </a:r>
            <a:r>
              <a:rPr lang="en-US" b="0" i="0">
                <a:solidFill>
                  <a:srgbClr val="212529"/>
                </a:solidFill>
                <a:effectLst/>
                <a:latin typeface="Assistant" panose="020B0604020202020204" pitchFamily="2" charset="-79"/>
                <a:cs typeface="Assistant" panose="020B0604020202020204" pitchFamily="2" charset="-79"/>
              </a:rPr>
              <a:t>. Get every project scope started quickly - no more blank templates!</a:t>
            </a:r>
          </a:p>
          <a:p>
            <a:pPr marL="171450" indent="-171450">
              <a:buFont typeface="Arial" panose="020B0604020202020204" pitchFamily="34" charset="0"/>
              <a:buChar char="•"/>
            </a:pPr>
            <a:r>
              <a:rPr lang="en-US"/>
              <a:t>As </a:t>
            </a:r>
            <a:r>
              <a:rPr lang="en-US" err="1"/>
              <a:t>ScopeIQ</a:t>
            </a:r>
            <a:r>
              <a:rPr lang="en-US"/>
              <a:t> </a:t>
            </a:r>
            <a:r>
              <a:rPr lang="en-US" b="1"/>
              <a:t>builds your scope, you stay in control</a:t>
            </a:r>
            <a:r>
              <a:rPr lang="en-US"/>
              <a:t>. Our AI assistant, powered by </a:t>
            </a:r>
            <a:r>
              <a:rPr lang="en-US" err="1"/>
              <a:t>ChatGPT</a:t>
            </a:r>
            <a:r>
              <a:rPr lang="en-US"/>
              <a:t>, guides you through each stage, with interactive prompts and inline editing.</a:t>
            </a:r>
          </a:p>
          <a:p>
            <a:pPr marL="171450" indent="-171450">
              <a:buFont typeface="Arial" panose="020B0604020202020204" pitchFamily="34" charset="0"/>
              <a:buChar char="•"/>
            </a:pPr>
            <a:r>
              <a:rPr lang="en-US" b="0" i="0">
                <a:solidFill>
                  <a:srgbClr val="212529"/>
                </a:solidFill>
                <a:effectLst/>
                <a:latin typeface="Assistant" pitchFamily="2" charset="-79"/>
                <a:cs typeface="Assistant" pitchFamily="2" charset="-79"/>
              </a:rPr>
              <a:t>Once your project scope is </a:t>
            </a:r>
            <a:r>
              <a:rPr lang="en-US" b="0" i="0" err="1">
                <a:solidFill>
                  <a:srgbClr val="212529"/>
                </a:solidFill>
                <a:effectLst/>
                <a:latin typeface="Assistant" pitchFamily="2" charset="-79"/>
                <a:cs typeface="Assistant" pitchFamily="2" charset="-79"/>
              </a:rPr>
              <a:t>finalised</a:t>
            </a:r>
            <a:r>
              <a:rPr lang="en-US" b="0" i="0">
                <a:solidFill>
                  <a:srgbClr val="212529"/>
                </a:solidFill>
                <a:effectLst/>
                <a:latin typeface="Assistant" pitchFamily="2" charset="-79"/>
                <a:cs typeface="Assistant" pitchFamily="2" charset="-79"/>
              </a:rPr>
              <a:t>, </a:t>
            </a:r>
            <a:r>
              <a:rPr lang="en-US" b="0" i="0" err="1">
                <a:solidFill>
                  <a:srgbClr val="212529"/>
                </a:solidFill>
                <a:effectLst/>
                <a:latin typeface="Assistant" pitchFamily="2" charset="-79"/>
                <a:cs typeface="Assistant" pitchFamily="2" charset="-79"/>
              </a:rPr>
              <a:t>ScopeIQ</a:t>
            </a:r>
            <a:r>
              <a:rPr lang="en-US" b="0" i="0">
                <a:solidFill>
                  <a:srgbClr val="212529"/>
                </a:solidFill>
                <a:effectLst/>
                <a:latin typeface="Assistant" pitchFamily="2" charset="-79"/>
                <a:cs typeface="Assistant" pitchFamily="2" charset="-79"/>
              </a:rPr>
              <a:t> enables you to create a project in </a:t>
            </a:r>
            <a:r>
              <a:rPr lang="en-US" b="0" i="0" err="1">
                <a:solidFill>
                  <a:srgbClr val="212529"/>
                </a:solidFill>
                <a:effectLst/>
                <a:latin typeface="Assistant" pitchFamily="2" charset="-79"/>
                <a:cs typeface="Assistant" pitchFamily="2" charset="-79"/>
              </a:rPr>
              <a:t>Zivio</a:t>
            </a:r>
            <a:r>
              <a:rPr lang="en-US" b="0" i="0">
                <a:solidFill>
                  <a:srgbClr val="212529"/>
                </a:solidFill>
                <a:effectLst/>
                <a:latin typeface="Assistant" pitchFamily="2" charset="-79"/>
                <a:cs typeface="Assistant" pitchFamily="2" charset="-79"/>
              </a:rPr>
              <a:t> or your external S2P stack at the click of a button. </a:t>
            </a:r>
          </a:p>
          <a:p>
            <a:pPr marL="171450" indent="-171450">
              <a:buFont typeface="Arial" panose="020B0604020202020204" pitchFamily="34" charset="0"/>
              <a:buChar char="•"/>
            </a:pPr>
            <a:endParaRPr lang="en-US" b="0" i="0">
              <a:solidFill>
                <a:srgbClr val="212529"/>
              </a:solidFill>
              <a:effectLst/>
              <a:latin typeface="Assistant" pitchFamily="2" charset="-79"/>
              <a:cs typeface="Assistant" pitchFamily="2" charset="-79"/>
            </a:endParaRPr>
          </a:p>
          <a:p>
            <a:pPr marL="171450" indent="-171450">
              <a:buFont typeface="Arial" panose="020B0604020202020204" pitchFamily="34" charset="0"/>
              <a:buChar char="•"/>
            </a:pPr>
            <a:endParaRPr lang="en-US" b="0" i="0">
              <a:solidFill>
                <a:srgbClr val="212529"/>
              </a:solidFill>
              <a:effectLst/>
              <a:latin typeface="Assistant" pitchFamily="2" charset="-79"/>
              <a:cs typeface="Assistant" pitchFamily="2" charset="-79"/>
            </a:endParaRPr>
          </a:p>
          <a:p>
            <a:pPr marL="0" indent="0">
              <a:buFont typeface="Arial" panose="020B0604020202020204" pitchFamily="34" charset="0"/>
              <a:buNone/>
            </a:pPr>
            <a:r>
              <a:rPr lang="en-US" b="1" i="0">
                <a:solidFill>
                  <a:srgbClr val="212529"/>
                </a:solidFill>
                <a:effectLst/>
                <a:latin typeface="Assistant" pitchFamily="2" charset="-79"/>
                <a:cs typeface="Assistant" pitchFamily="2" charset="-79"/>
              </a:rPr>
              <a:t>Was </a:t>
            </a:r>
            <a:r>
              <a:rPr lang="en-US" b="1" i="0" err="1">
                <a:solidFill>
                  <a:srgbClr val="212529"/>
                </a:solidFill>
                <a:effectLst/>
                <a:latin typeface="Assistant" pitchFamily="2" charset="-79"/>
                <a:cs typeface="Assistant" pitchFamily="2" charset="-79"/>
              </a:rPr>
              <a:t>ist</a:t>
            </a:r>
            <a:r>
              <a:rPr lang="en-US" b="1" i="0">
                <a:solidFill>
                  <a:srgbClr val="212529"/>
                </a:solidFill>
                <a:effectLst/>
                <a:latin typeface="Assistant" pitchFamily="2" charset="-79"/>
                <a:cs typeface="Assistant" pitchFamily="2" charset="-79"/>
              </a:rPr>
              <a:t> Scoping? </a:t>
            </a:r>
          </a:p>
          <a:p>
            <a:pPr marL="0" indent="0">
              <a:buFont typeface="Arial" panose="020B0604020202020204" pitchFamily="34" charset="0"/>
              <a:buNone/>
            </a:pPr>
            <a:r>
              <a:rPr lang="en-US" b="0" i="0">
                <a:solidFill>
                  <a:srgbClr val="374151"/>
                </a:solidFill>
                <a:effectLst/>
                <a:latin typeface="Söhne"/>
              </a:rPr>
              <a:t>In the context of procurement, scoping refers to the process of </a:t>
            </a:r>
            <a:r>
              <a:rPr lang="en-US" b="1" i="0">
                <a:solidFill>
                  <a:srgbClr val="374151"/>
                </a:solidFill>
                <a:effectLst/>
                <a:latin typeface="Söhne"/>
              </a:rPr>
              <a:t>defining and understanding the specific requirements, goals, and boundaries of a project or purchase</a:t>
            </a:r>
            <a:r>
              <a:rPr lang="en-US" b="0" i="0">
                <a:solidFill>
                  <a:srgbClr val="374151"/>
                </a:solidFill>
                <a:effectLst/>
                <a:latin typeface="Söhne"/>
              </a:rPr>
              <a:t>. This involves outlining the detailed specifications, quality standards, delivery timelines, and other relevant factors associated with the product or service being procured. Scoping helps to ensure that the procurement team identifies the most suitable suppliers, negotiates the best terms, and ultimately acquires goods and services that meet the organization's needs and expectations. Proper scoping is crucial for effective procurement, as it reduces the likelihood of cost overruns, delays, and other potential issues.</a:t>
            </a:r>
            <a:endParaRPr lang="en-US"/>
          </a:p>
        </p:txBody>
      </p:sp>
      <p:sp>
        <p:nvSpPr>
          <p:cNvPr id="4" name="Foliennummernplatzhalter 3"/>
          <p:cNvSpPr>
            <a:spLocks noGrp="1"/>
          </p:cNvSpPr>
          <p:nvPr>
            <p:ph type="sldNum" sz="quarter" idx="5"/>
          </p:nvPr>
        </p:nvSpPr>
        <p:spPr/>
        <p:txBody>
          <a:bodyPr/>
          <a:lstStyle/>
          <a:p>
            <a:fld id="{BB235E42-08C2-4B51-8226-949D8765D5FF}" type="slidenum">
              <a:rPr lang="en-US" smtClean="0"/>
              <a:t>12</a:t>
            </a:fld>
            <a:endParaRPr lang="en-US"/>
          </a:p>
        </p:txBody>
      </p:sp>
    </p:spTree>
    <p:extLst>
      <p:ext uri="{BB962C8B-B14F-4D97-AF65-F5344CB8AC3E}">
        <p14:creationId xmlns:p14="http://schemas.microsoft.com/office/powerpoint/2010/main" val="3422569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Input </a:t>
            </a:r>
            <a:r>
              <a:rPr lang="en-US" b="0" i="0">
                <a:solidFill>
                  <a:srgbClr val="000000"/>
                </a:solidFill>
                <a:effectLst/>
                <a:latin typeface="Soehne"/>
              </a:rPr>
              <a:t>https://openai.com/customer-stories/stripe</a:t>
            </a:r>
          </a:p>
          <a:p>
            <a:endParaRPr lang="de-DE"/>
          </a:p>
          <a:p>
            <a:r>
              <a:rPr lang="en-US" b="1" i="0">
                <a:solidFill>
                  <a:srgbClr val="000000"/>
                </a:solidFill>
                <a:effectLst/>
                <a:latin typeface="Soehne"/>
              </a:rPr>
              <a:t>Was </a:t>
            </a:r>
            <a:r>
              <a:rPr lang="en-US" b="1" i="0" err="1">
                <a:solidFill>
                  <a:srgbClr val="000000"/>
                </a:solidFill>
                <a:effectLst/>
                <a:latin typeface="Soehne"/>
              </a:rPr>
              <a:t>ist</a:t>
            </a:r>
            <a:r>
              <a:rPr lang="en-US" b="1" i="0">
                <a:solidFill>
                  <a:srgbClr val="000000"/>
                </a:solidFill>
                <a:effectLst/>
                <a:latin typeface="Soehne"/>
              </a:rPr>
              <a:t> Stripe? </a:t>
            </a:r>
          </a:p>
          <a:p>
            <a:r>
              <a:rPr lang="en-US" b="0" i="0">
                <a:solidFill>
                  <a:srgbClr val="000000"/>
                </a:solidFill>
                <a:effectLst/>
                <a:latin typeface="Soehne"/>
              </a:rPr>
              <a:t>Stripe </a:t>
            </a:r>
            <a:r>
              <a:rPr lang="en-US" b="1" i="0">
                <a:solidFill>
                  <a:srgbClr val="000000"/>
                </a:solidFill>
                <a:effectLst/>
                <a:latin typeface="Soehne"/>
              </a:rPr>
              <a:t>powers the payments of small and large businesses across the internet</a:t>
            </a:r>
            <a:r>
              <a:rPr lang="en-US" b="0" i="0">
                <a:solidFill>
                  <a:srgbClr val="000000"/>
                </a:solidFill>
                <a:effectLst/>
                <a:latin typeface="Soehne"/>
              </a:rPr>
              <a:t>. While Stripe builds their ecosystem to support all aspects of the payment process, developers—</a:t>
            </a:r>
            <a:r>
              <a:rPr lang="en-US" b="1" i="0">
                <a:solidFill>
                  <a:srgbClr val="000000"/>
                </a:solidFill>
                <a:effectLst/>
                <a:latin typeface="Soehne"/>
              </a:rPr>
              <a:t>those building with and integrating Stripe’s software—are their primary users</a:t>
            </a:r>
          </a:p>
          <a:p>
            <a:endParaRPr lang="en-US" b="1" i="0">
              <a:solidFill>
                <a:srgbClr val="000000"/>
              </a:solidFill>
              <a:effectLst/>
              <a:latin typeface="Soehne"/>
            </a:endParaRPr>
          </a:p>
          <a:p>
            <a:r>
              <a:rPr lang="en-US" b="1" i="0" err="1">
                <a:solidFill>
                  <a:srgbClr val="000000"/>
                </a:solidFill>
                <a:effectLst/>
                <a:latin typeface="Soehne"/>
              </a:rPr>
              <a:t>Worfür</a:t>
            </a:r>
            <a:r>
              <a:rPr lang="en-US" b="1" i="0">
                <a:solidFill>
                  <a:srgbClr val="000000"/>
                </a:solidFill>
                <a:effectLst/>
                <a:latin typeface="Soehne"/>
              </a:rPr>
              <a:t> </a:t>
            </a:r>
            <a:r>
              <a:rPr lang="en-US" b="1" i="0" err="1">
                <a:solidFill>
                  <a:srgbClr val="000000"/>
                </a:solidFill>
                <a:effectLst/>
                <a:latin typeface="Soehne"/>
              </a:rPr>
              <a:t>werden</a:t>
            </a:r>
            <a:r>
              <a:rPr lang="en-US" b="1" i="0">
                <a:solidFill>
                  <a:srgbClr val="000000"/>
                </a:solidFill>
                <a:effectLst/>
                <a:latin typeface="Soehne"/>
              </a:rPr>
              <a:t> LLMs </a:t>
            </a:r>
            <a:r>
              <a:rPr lang="en-US" b="1" i="0" err="1">
                <a:solidFill>
                  <a:srgbClr val="000000"/>
                </a:solidFill>
                <a:effectLst/>
                <a:latin typeface="Soehne"/>
              </a:rPr>
              <a:t>verwendet</a:t>
            </a:r>
            <a:r>
              <a:rPr lang="en-US" b="1" i="0">
                <a:solidFill>
                  <a:srgbClr val="000000"/>
                </a:solidFill>
                <a:effectLst/>
                <a:latin typeface="Soehne"/>
              </a:rPr>
              <a:t>? </a:t>
            </a:r>
          </a:p>
          <a:p>
            <a:pPr marL="628650" lvl="1" indent="-171450">
              <a:buFont typeface="Arial" panose="020B0604020202020204" pitchFamily="34" charset="0"/>
              <a:buChar char="•"/>
            </a:pPr>
            <a:r>
              <a:rPr lang="en-US" b="1" i="0">
                <a:solidFill>
                  <a:srgbClr val="000000"/>
                </a:solidFill>
                <a:effectLst/>
                <a:latin typeface="Soehne"/>
              </a:rPr>
              <a:t>Assistance:</a:t>
            </a:r>
          </a:p>
          <a:p>
            <a:pPr marL="1085850" lvl="2" indent="-171450">
              <a:buFont typeface="Arial" panose="020B0604020202020204" pitchFamily="34" charset="0"/>
              <a:buChar char="•"/>
            </a:pPr>
            <a:r>
              <a:rPr lang="en-US" b="0" i="0">
                <a:solidFill>
                  <a:srgbClr val="000000"/>
                </a:solidFill>
                <a:effectLst/>
                <a:latin typeface="Soehne"/>
              </a:rPr>
              <a:t>To better serve users and provide the right type of support, Stripe tries to understand exactly how each business uses the payment processing platform and customizes support accordingly. It’s an obvious and important step, but one that requires a lot of human hours. </a:t>
            </a:r>
          </a:p>
          <a:p>
            <a:pPr marL="1085850" lvl="2" indent="-171450">
              <a:buFont typeface="Arial" panose="020B0604020202020204" pitchFamily="34" charset="0"/>
              <a:buChar char="•"/>
            </a:pPr>
            <a:r>
              <a:rPr lang="en-US" b="0" i="0">
                <a:solidFill>
                  <a:srgbClr val="000000"/>
                </a:solidFill>
                <a:effectLst/>
                <a:latin typeface="Soehne"/>
              </a:rPr>
              <a:t>Many businesses, such as nightclubs, keep their websites sparse and mysterious so it can take a great deal of searching and clicking to understand what’s going on,” says Mann. </a:t>
            </a:r>
          </a:p>
          <a:p>
            <a:pPr marL="1085850" lvl="2" indent="-171450">
              <a:buFont typeface="Arial" panose="020B0604020202020204" pitchFamily="34" charset="0"/>
              <a:buChar char="•"/>
            </a:pPr>
            <a:r>
              <a:rPr lang="en-US" b="0" i="0">
                <a:solidFill>
                  <a:srgbClr val="000000"/>
                </a:solidFill>
                <a:effectLst/>
                <a:latin typeface="Soehne"/>
              </a:rPr>
              <a:t>Now, </a:t>
            </a:r>
            <a:r>
              <a:rPr lang="en-US" b="1" i="0">
                <a:solidFill>
                  <a:srgbClr val="000000"/>
                </a:solidFill>
                <a:effectLst/>
                <a:latin typeface="Soehne"/>
              </a:rPr>
              <a:t>Stripe uses GPT-4 to scan these sites and deliver a summary about business partners, </a:t>
            </a:r>
            <a:r>
              <a:rPr lang="en-US" b="0" i="0">
                <a:solidFill>
                  <a:srgbClr val="000000"/>
                </a:solidFill>
                <a:effectLst/>
                <a:latin typeface="Soehne"/>
              </a:rPr>
              <a:t>which outperforms those written by people.</a:t>
            </a:r>
          </a:p>
          <a:p>
            <a:pPr marL="914400" lvl="2" indent="0">
              <a:buFont typeface="Arial" panose="020B0604020202020204" pitchFamily="34" charset="0"/>
              <a:buNone/>
            </a:pPr>
            <a:endParaRPr lang="en-US" b="0" i="0">
              <a:solidFill>
                <a:srgbClr val="000000"/>
              </a:solidFill>
              <a:effectLst/>
              <a:latin typeface="Soehne"/>
            </a:endParaRPr>
          </a:p>
          <a:p>
            <a:pPr marL="628650" lvl="1" indent="-171450">
              <a:buFont typeface="Arial" panose="020B0604020202020204" pitchFamily="34" charset="0"/>
              <a:buChar char="•"/>
            </a:pPr>
            <a:r>
              <a:rPr lang="en-US" b="1" i="0">
                <a:solidFill>
                  <a:srgbClr val="000000"/>
                </a:solidFill>
                <a:effectLst/>
                <a:latin typeface="Soehne"/>
              </a:rPr>
              <a:t>Customization</a:t>
            </a:r>
          </a:p>
          <a:p>
            <a:pPr marL="1085850" lvl="2" indent="-171450" algn="l">
              <a:buFont typeface="Arial" panose="020B0604020202020204" pitchFamily="34" charset="0"/>
              <a:buChar char="•"/>
            </a:pPr>
            <a:r>
              <a:rPr lang="en-US" b="0" i="0">
                <a:solidFill>
                  <a:srgbClr val="000000"/>
                </a:solidFill>
                <a:effectLst/>
                <a:latin typeface="Soehne"/>
              </a:rPr>
              <a:t>Another critical way Stripe supports developers is through extensive technical documentation and a robust developer support team to answer technical questions or troubleshoot issues. GPT-4 is able to digest, understand and become that virtual assistant—almost instantly.</a:t>
            </a:r>
          </a:p>
          <a:p>
            <a:pPr marL="1085850" lvl="2" indent="-171450" algn="l">
              <a:buFont typeface="Arial" panose="020B0604020202020204" pitchFamily="34" charset="0"/>
              <a:buChar char="•"/>
            </a:pPr>
            <a:r>
              <a:rPr lang="en-US" b="0" i="0">
                <a:solidFill>
                  <a:srgbClr val="000000"/>
                </a:solidFill>
                <a:effectLst/>
                <a:latin typeface="Soehne"/>
              </a:rPr>
              <a:t>GPT is able to </a:t>
            </a:r>
            <a:r>
              <a:rPr lang="en-US" b="1" i="0">
                <a:solidFill>
                  <a:srgbClr val="000000"/>
                </a:solidFill>
                <a:effectLst/>
                <a:latin typeface="Soehne"/>
              </a:rPr>
              <a:t>understand the user’s question, read detailed documentation on their behalf, identify the relevant section and summarize the solution in one place</a:t>
            </a:r>
            <a:r>
              <a:rPr lang="en-US" b="0" i="0">
                <a:solidFill>
                  <a:srgbClr val="000000"/>
                </a:solidFill>
                <a:effectLst/>
                <a:latin typeface="Soehne"/>
              </a:rPr>
              <a:t>.</a:t>
            </a:r>
          </a:p>
          <a:p>
            <a:pPr marL="914400" lvl="2" indent="0" algn="l">
              <a:buFont typeface="Arial" panose="020B0604020202020204" pitchFamily="34" charset="0"/>
              <a:buNone/>
            </a:pPr>
            <a:endParaRPr lang="en-US" b="0" i="0">
              <a:solidFill>
                <a:srgbClr val="000000"/>
              </a:solidFill>
              <a:effectLst/>
              <a:latin typeface="Soehne"/>
            </a:endParaRPr>
          </a:p>
          <a:p>
            <a:pPr marL="628650" lvl="1" indent="-171450">
              <a:buFont typeface="Arial" panose="020B0604020202020204" pitchFamily="34" charset="0"/>
              <a:buChar char="•"/>
            </a:pPr>
            <a:r>
              <a:rPr lang="en-US" b="1" i="0">
                <a:solidFill>
                  <a:srgbClr val="000000"/>
                </a:solidFill>
                <a:effectLst/>
                <a:latin typeface="Soehne"/>
              </a:rPr>
              <a:t>Fraud Detection: </a:t>
            </a:r>
          </a:p>
          <a:p>
            <a:pPr marL="1085850" lvl="2" indent="-171450" algn="l">
              <a:buFont typeface="Arial" panose="020B0604020202020204" pitchFamily="34" charset="0"/>
              <a:buChar char="•"/>
            </a:pPr>
            <a:r>
              <a:rPr lang="en-US" b="0" i="0">
                <a:solidFill>
                  <a:srgbClr val="000000"/>
                </a:solidFill>
                <a:effectLst/>
                <a:latin typeface="Soehne"/>
              </a:rPr>
              <a:t>There's also the need to manage malicious or bad actors. Stripe maintains a robust community on forums like Discord, which not only crowdsources help for niche technical questions but raises the visibility of developers for future work.</a:t>
            </a:r>
          </a:p>
          <a:p>
            <a:pPr marL="1085850" lvl="2" indent="-171450" algn="l">
              <a:buFont typeface="Arial" panose="020B0604020202020204" pitchFamily="34" charset="0"/>
              <a:buChar char="•"/>
            </a:pPr>
            <a:r>
              <a:rPr lang="en-US" b="0" i="0">
                <a:solidFill>
                  <a:srgbClr val="000000"/>
                </a:solidFill>
                <a:effectLst/>
                <a:latin typeface="Soehne"/>
              </a:rPr>
              <a:t> However—because it is on the internet—malicious actors find their way into these forums, often trying to gain critical information from community members or regain credibility with Stripe's community team after being kicked off the platform.</a:t>
            </a:r>
          </a:p>
          <a:p>
            <a:pPr marL="1085850" lvl="2" indent="-171450" algn="l">
              <a:buFont typeface="Arial" panose="020B0604020202020204" pitchFamily="34" charset="0"/>
              <a:buChar char="•"/>
            </a:pPr>
            <a:r>
              <a:rPr lang="en-US" b="0" i="0">
                <a:solidFill>
                  <a:srgbClr val="000000"/>
                </a:solidFill>
                <a:effectLst/>
                <a:latin typeface="Soehne"/>
              </a:rPr>
              <a:t>Just by analyzing the syntax of posts in Discord, GPT-4 has been flagging accounts where Stripe's fraud team should follow up and be sure it isn't, in fact, a fraudster playing nice. GPT-4 can help scan inbound communications, identifying coordinated activity from malicious actors.</a:t>
            </a:r>
          </a:p>
          <a:p>
            <a:pPr marL="914400" lvl="2" indent="0" algn="l">
              <a:buFont typeface="Arial" panose="020B0604020202020204" pitchFamily="34" charset="0"/>
              <a:buNone/>
            </a:pPr>
            <a:endParaRPr lang="en-US" b="0" i="0">
              <a:solidFill>
                <a:srgbClr val="000000"/>
              </a:solidFill>
              <a:effectLst/>
              <a:latin typeface="Soehne"/>
            </a:endParaRPr>
          </a:p>
          <a:p>
            <a:pPr algn="l"/>
            <a:r>
              <a:rPr lang="en-US" b="1" i="0">
                <a:solidFill>
                  <a:srgbClr val="000000"/>
                </a:solidFill>
                <a:effectLst/>
                <a:latin typeface="var(--sans)"/>
              </a:rPr>
              <a:t>Looking forward</a:t>
            </a:r>
          </a:p>
          <a:p>
            <a:pPr algn="l"/>
            <a:r>
              <a:rPr lang="en-US" b="0" i="0">
                <a:solidFill>
                  <a:srgbClr val="000000"/>
                </a:solidFill>
                <a:effectLst/>
                <a:latin typeface="var(--sans)"/>
              </a:rPr>
              <a:t>Now the Stripe team is thinking about the next round of features. GPT could be deployed as a business coach that can understand revenue models or advise businesses on strategies. With the potential applications only broadening as GPT gets smarter over time.</a:t>
            </a:r>
          </a:p>
          <a:p>
            <a:pPr marL="914400" lvl="2" indent="0" algn="l">
              <a:buFont typeface="Arial" panose="020B0604020202020204" pitchFamily="34" charset="0"/>
              <a:buNone/>
            </a:pPr>
            <a:endParaRPr lang="en-US" b="0" i="0">
              <a:solidFill>
                <a:srgbClr val="000000"/>
              </a:solidFill>
              <a:effectLst/>
              <a:latin typeface="Soehne"/>
            </a:endParaRPr>
          </a:p>
          <a:p>
            <a:endParaRPr lang="de-DE"/>
          </a:p>
        </p:txBody>
      </p:sp>
      <p:sp>
        <p:nvSpPr>
          <p:cNvPr id="4" name="Foliennummernplatzhalter 3"/>
          <p:cNvSpPr>
            <a:spLocks noGrp="1"/>
          </p:cNvSpPr>
          <p:nvPr>
            <p:ph type="sldNum" sz="quarter" idx="5"/>
          </p:nvPr>
        </p:nvSpPr>
        <p:spPr/>
        <p:txBody>
          <a:bodyPr/>
          <a:lstStyle/>
          <a:p>
            <a:fld id="{BB235E42-08C2-4B51-8226-949D8765D5FF}" type="slidenum">
              <a:rPr lang="en-US" smtClean="0"/>
              <a:t>14</a:t>
            </a:fld>
            <a:endParaRPr lang="en-US"/>
          </a:p>
        </p:txBody>
      </p:sp>
    </p:spTree>
    <p:extLst>
      <p:ext uri="{BB962C8B-B14F-4D97-AF65-F5344CB8AC3E}">
        <p14:creationId xmlns:p14="http://schemas.microsoft.com/office/powerpoint/2010/main" val="107065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a.uni-bayreuth.d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17" name="bk object 17"/>
          <p:cNvSpPr/>
          <p:nvPr/>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
        <p:nvSpPr>
          <p:cNvPr id="3" name="Holder 3"/>
          <p:cNvSpPr>
            <a:spLocks noGrp="1"/>
          </p:cNvSpPr>
          <p:nvPr>
            <p:ph type="subTitle" idx="4"/>
          </p:nvPr>
        </p:nvSpPr>
        <p:spPr>
          <a:xfrm>
            <a:off x="191445" y="829590"/>
            <a:ext cx="8534400" cy="276999"/>
          </a:xfrm>
          <a:prstGeom prst="rect">
            <a:avLst/>
          </a:prstGeom>
        </p:spPr>
        <p:txBody>
          <a:bodyPr wrap="square" lIns="0" tIns="0" rIns="0" bIns="0">
            <a:spAutoFit/>
          </a:bodyPr>
          <a:lstStyle>
            <a:lvl1pPr>
              <a:defRPr>
                <a:solidFill>
                  <a:srgbClr val="03895E"/>
                </a:solidFill>
              </a:defRPr>
            </a:lvl1pPr>
          </a:lstStyle>
          <a:p>
            <a:endParaRPr dirty="0"/>
          </a:p>
        </p:txBody>
      </p:sp>
      <p:sp>
        <p:nvSpPr>
          <p:cNvPr id="10" name="Holder 6">
            <a:extLst>
              <a:ext uri="{FF2B5EF4-FFF2-40B4-BE49-F238E27FC236}">
                <a16:creationId xmlns:a16="http://schemas.microsoft.com/office/drawing/2014/main" id="{DBF61907-0AFF-4A5B-A8B5-F2B48FF5D032}"/>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Generative KI</a:t>
            </a:r>
          </a:p>
        </p:txBody>
      </p:sp>
      <p:sp>
        <p:nvSpPr>
          <p:cNvPr id="11" name="bk object 17">
            <a:extLst>
              <a:ext uri="{FF2B5EF4-FFF2-40B4-BE49-F238E27FC236}">
                <a16:creationId xmlns:a16="http://schemas.microsoft.com/office/drawing/2014/main" id="{CB064C63-33FB-46BB-B5A6-D5CEBF028B2A}"/>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749E786D-5B85-4869-838E-AE9195CDEF03}"/>
              </a:ext>
            </a:extLst>
          </p:cNvPr>
          <p:cNvSpPr>
            <a:spLocks noGrp="1"/>
          </p:cNvSpPr>
          <p:nvPr>
            <p:ph type="ftr" sz="quarter" idx="5"/>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2" name="Holder 2">
            <a:extLst>
              <a:ext uri="{FF2B5EF4-FFF2-40B4-BE49-F238E27FC236}">
                <a16:creationId xmlns:a16="http://schemas.microsoft.com/office/drawing/2014/main" id="{1BBB5A25-F7F2-4B17-BA74-4F027C75032D}"/>
              </a:ext>
            </a:extLst>
          </p:cNvPr>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Zentrale Auss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lvl1pPr>
              <a:defRPr>
                <a:solidFill>
                  <a:schemeClr val="accent3"/>
                </a:solidFill>
              </a:defRPr>
            </a:lvl1pPr>
          </a:lstStyle>
          <a:p>
            <a:fld id="{DCFD19E5-5A43-4657-8A89-22EE478A8F6E}" type="datetime4">
              <a:rPr lang="en-US" smtClean="0"/>
              <a:t>August 27, 2024</a:t>
            </a:fld>
            <a:endParaRPr lang="en-US"/>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lvl1pPr>
              <a:defRPr>
                <a:solidFill>
                  <a:schemeClr val="accent3"/>
                </a:solidFill>
              </a:defRPr>
            </a:lvl1p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6848" y="1449390"/>
            <a:ext cx="11078306"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5" name="Textplatzhalter 14">
            <a:extLst>
              <a:ext uri="{FF2B5EF4-FFF2-40B4-BE49-F238E27FC236}">
                <a16:creationId xmlns:a16="http://schemas.microsoft.com/office/drawing/2014/main" id="{478AF313-00DB-484C-B8F3-CA93B007BA91}"/>
              </a:ext>
            </a:extLst>
          </p:cNvPr>
          <p:cNvSpPr>
            <a:spLocks noGrp="1"/>
          </p:cNvSpPr>
          <p:nvPr>
            <p:ph type="body" sz="quarter" idx="14"/>
          </p:nvPr>
        </p:nvSpPr>
        <p:spPr>
          <a:xfrm>
            <a:off x="556848" y="5485898"/>
            <a:ext cx="11078308" cy="495108"/>
          </a:xfrm>
          <a:solidFill>
            <a:schemeClr val="bg1"/>
          </a:solidFill>
          <a:effectLst>
            <a:outerShdw blurRad="63500" algn="ctr" rotWithShape="0">
              <a:prstClr val="black">
                <a:alpha val="40000"/>
              </a:prstClr>
            </a:outerShdw>
          </a:effectLst>
        </p:spPr>
        <p:txBody>
          <a:bodyPr lIns="432000" tIns="108000" rIns="180000" bIns="108000" anchor="ctr"/>
          <a:lstStyle>
            <a:lvl1pPr marL="0" indent="0">
              <a:buNone/>
              <a:defRPr/>
            </a:lvl1pPr>
          </a:lstStyle>
          <a:p>
            <a:pPr lvl="0"/>
            <a:endParaRPr lang="en-US"/>
          </a:p>
        </p:txBody>
      </p:sp>
      <p:sp>
        <p:nvSpPr>
          <p:cNvPr id="11" name="Textplatzhalter 14">
            <a:extLst>
              <a:ext uri="{FF2B5EF4-FFF2-40B4-BE49-F238E27FC236}">
                <a16:creationId xmlns:a16="http://schemas.microsoft.com/office/drawing/2014/main" id="{F8754C95-D129-476E-91CD-21BBFE8673FB}"/>
              </a:ext>
            </a:extLst>
          </p:cNvPr>
          <p:cNvSpPr>
            <a:spLocks noGrp="1"/>
          </p:cNvSpPr>
          <p:nvPr>
            <p:ph type="body" sz="quarter" idx="16" hasCustomPrompt="1"/>
          </p:nvPr>
        </p:nvSpPr>
        <p:spPr>
          <a:xfrm>
            <a:off x="556849" y="5485898"/>
            <a:ext cx="232507" cy="495108"/>
          </a:xfrm>
          <a:prstGeom prst="homePlate">
            <a:avLst>
              <a:gd name="adj" fmla="val 100000"/>
            </a:avLst>
          </a:prstGeom>
          <a:solidFill>
            <a:schemeClr val="tx2"/>
          </a:solidFill>
          <a:effectLst/>
        </p:spPr>
        <p:txBody>
          <a:bodyPr lIns="972000" tIns="108000" rIns="180000" bIns="108000" anchor="ctr"/>
          <a:lstStyle>
            <a:lvl1pPr marL="0" indent="0">
              <a:buNone/>
              <a:defRPr/>
            </a:lvl1pPr>
          </a:lstStyle>
          <a:p>
            <a:pPr lvl="0"/>
            <a:r>
              <a:rPr lang="de-DE"/>
              <a:t> </a:t>
            </a:r>
            <a:endParaRPr lang="en-US"/>
          </a:p>
        </p:txBody>
      </p:sp>
      <p:sp>
        <p:nvSpPr>
          <p:cNvPr id="10" name="Inhaltsplatzhalter 7">
            <a:extLst>
              <a:ext uri="{FF2B5EF4-FFF2-40B4-BE49-F238E27FC236}">
                <a16:creationId xmlns:a16="http://schemas.microsoft.com/office/drawing/2014/main" id="{5C168D74-58F1-4C54-8C34-1A3B728D1F52}"/>
              </a:ext>
            </a:extLst>
          </p:cNvPr>
          <p:cNvSpPr>
            <a:spLocks noGrp="1"/>
          </p:cNvSpPr>
          <p:nvPr>
            <p:ph sz="quarter" idx="17" hasCustomPrompt="1"/>
          </p:nvPr>
        </p:nvSpPr>
        <p:spPr>
          <a:xfrm>
            <a:off x="561053" y="4959372"/>
            <a:ext cx="11074103" cy="145553"/>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2" name="Fußzeilenplatzhalter 3">
            <a:extLst>
              <a:ext uri="{FF2B5EF4-FFF2-40B4-BE49-F238E27FC236}">
                <a16:creationId xmlns:a16="http://schemas.microsoft.com/office/drawing/2014/main" id="{BAA5ECA5-D42A-4536-8614-3DBEC2F9CCD4}"/>
              </a:ext>
            </a:extLst>
          </p:cNvPr>
          <p:cNvSpPr>
            <a:spLocks noGrp="1"/>
          </p:cNvSpPr>
          <p:nvPr>
            <p:ph type="ftr" sz="quarter" idx="11"/>
          </p:nvPr>
        </p:nvSpPr>
        <p:spPr>
          <a:xfrm>
            <a:off x="1566987" y="6584720"/>
            <a:ext cx="9058033" cy="139606"/>
          </a:xfrm>
        </p:spPr>
        <p:txBody>
          <a:bodyPr/>
          <a:lstStyle>
            <a:lvl1pPr>
              <a:defRPr>
                <a:solidFill>
                  <a:schemeClr val="accent3"/>
                </a:solidFill>
              </a:defRPr>
            </a:lvl1pPr>
          </a:lstStyle>
          <a:p>
            <a:r>
              <a:rPr lang="de-DE"/>
              <a:t>FIM Research Center for Information Management | Prof. Dr. Henner Gimpel</a:t>
            </a:r>
            <a:endParaRPr lang="en-US"/>
          </a:p>
        </p:txBody>
      </p:sp>
    </p:spTree>
    <p:extLst>
      <p:ext uri="{BB962C8B-B14F-4D97-AF65-F5344CB8AC3E}">
        <p14:creationId xmlns:p14="http://schemas.microsoft.com/office/powerpoint/2010/main" val="372554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392041694"/>
              </p:ext>
            </p:extLst>
          </p:nvPr>
        </p:nvGraphicFramePr>
        <p:xfrm>
          <a:off x="1961" y="1594"/>
          <a:ext cx="1954" cy="1586"/>
        </p:xfrm>
        <a:graphic>
          <a:graphicData uri="http://schemas.openxmlformats.org/presentationml/2006/ole">
            <mc:AlternateContent xmlns:mc="http://schemas.openxmlformats.org/markup-compatibility/2006">
              <mc:Choice xmlns:v="urn:schemas-microsoft-com:vml" Requires="v">
                <p:oleObj name="think-cell Folie" r:id="rId3" imgW="307" imgH="307" progId="TCLayout.ActiveDocument.1">
                  <p:embed/>
                </p:oleObj>
              </mc:Choice>
              <mc:Fallback>
                <p:oleObj name="think-cell Folie" r:id="rId3" imgW="307" imgH="307" progId="TCLayout.ActiveDocument.1">
                  <p:embed/>
                  <p:pic>
                    <p:nvPicPr>
                      <p:cNvPr id="3" name="Objekt 2" hidden="1"/>
                      <p:cNvPicPr/>
                      <p:nvPr/>
                    </p:nvPicPr>
                    <p:blipFill>
                      <a:blip r:embed="rId4"/>
                      <a:stretch>
                        <a:fillRect/>
                      </a:stretch>
                    </p:blipFill>
                    <p:spPr>
                      <a:xfrm>
                        <a:off x="1961" y="1594"/>
                        <a:ext cx="1954" cy="1586"/>
                      </a:xfrm>
                      <a:prstGeom prst="rect">
                        <a:avLst/>
                      </a:prstGeom>
                    </p:spPr>
                  </p:pic>
                </p:oleObj>
              </mc:Fallback>
            </mc:AlternateContent>
          </a:graphicData>
        </a:graphic>
      </p:graphicFrame>
      <p:sp>
        <p:nvSpPr>
          <p:cNvPr id="2" name="Titel 1"/>
          <p:cNvSpPr>
            <a:spLocks noGrp="1"/>
          </p:cNvSpPr>
          <p:nvPr>
            <p:ph type="title"/>
          </p:nvPr>
        </p:nvSpPr>
        <p:spPr>
          <a:xfrm>
            <a:off x="206965" y="138763"/>
            <a:ext cx="10408922" cy="369332"/>
          </a:xfrm>
          <a:prstGeom prst="rect">
            <a:avLst/>
          </a:prstGeom>
        </p:spPr>
        <p:txBody>
          <a:bodyPr/>
          <a:lstStyle>
            <a:lvl1pPr>
              <a:defRPr>
                <a:solidFill>
                  <a:schemeClr val="tx2"/>
                </a:solidFill>
              </a:defRPr>
            </a:lvl1pPr>
          </a:lstStyle>
          <a:p>
            <a:r>
              <a:rPr lang="de-DE"/>
              <a:t>Titelmasterformat durch Klicken bearbeiten</a:t>
            </a:r>
          </a:p>
        </p:txBody>
      </p:sp>
    </p:spTree>
    <p:extLst>
      <p:ext uri="{BB962C8B-B14F-4D97-AF65-F5344CB8AC3E}">
        <p14:creationId xmlns:p14="http://schemas.microsoft.com/office/powerpoint/2010/main" val="3903300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ld_Inhalt_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FAA6B5-141F-44B5-A6D7-591287D25944}"/>
              </a:ext>
            </a:extLst>
          </p:cNvPr>
          <p:cNvSpPr>
            <a:spLocks noGrp="1"/>
          </p:cNvSpPr>
          <p:nvPr>
            <p:ph type="title" hasCustomPrompt="1"/>
          </p:nvPr>
        </p:nvSpPr>
        <p:spPr/>
        <p:txBody>
          <a:bodyPr/>
          <a:lstStyle>
            <a:lvl1pPr>
              <a:defRPr/>
            </a:lvl1pPr>
          </a:lstStyle>
          <a:p>
            <a:r>
              <a:rPr lang="de-DE"/>
              <a:t>Bild_Inhalt_1/3</a:t>
            </a:r>
            <a:endParaRPr lang="en-US"/>
          </a:p>
        </p:txBody>
      </p:sp>
      <p:sp>
        <p:nvSpPr>
          <p:cNvPr id="3" name="Datumsplatzhalter 2">
            <a:extLst>
              <a:ext uri="{FF2B5EF4-FFF2-40B4-BE49-F238E27FC236}">
                <a16:creationId xmlns:a16="http://schemas.microsoft.com/office/drawing/2014/main" id="{EC9A54B5-3EC0-4E62-8E65-8B53A9175ED7}"/>
              </a:ext>
            </a:extLst>
          </p:cNvPr>
          <p:cNvSpPr>
            <a:spLocks noGrp="1"/>
          </p:cNvSpPr>
          <p:nvPr>
            <p:ph type="dt" sz="half" idx="10"/>
          </p:nvPr>
        </p:nvSpPr>
        <p:spPr/>
        <p:txBody>
          <a:bodyPr/>
          <a:lstStyle/>
          <a:p>
            <a:fld id="{57C9E5E0-7DDB-4BF5-820B-856C677C6FF1}" type="datetime1">
              <a:rPr lang="de-DE" smtClean="0"/>
              <a:t>27.08.2024</a:t>
            </a:fld>
            <a:endParaRPr lang="en-US"/>
          </a:p>
        </p:txBody>
      </p:sp>
      <p:sp>
        <p:nvSpPr>
          <p:cNvPr id="5" name="Foliennummernplatzhalter 4">
            <a:extLst>
              <a:ext uri="{FF2B5EF4-FFF2-40B4-BE49-F238E27FC236}">
                <a16:creationId xmlns:a16="http://schemas.microsoft.com/office/drawing/2014/main" id="{986950EE-5D2D-4DBE-B2BC-428939E6EAC4}"/>
              </a:ext>
            </a:extLst>
          </p:cNvPr>
          <p:cNvSpPr>
            <a:spLocks noGrp="1"/>
          </p:cNvSpPr>
          <p:nvPr>
            <p:ph type="sldNum" sz="quarter" idx="12"/>
          </p:nvPr>
        </p:nvSpPr>
        <p:spPr>
          <a:xfrm>
            <a:off x="11334062" y="6584720"/>
            <a:ext cx="304800" cy="353943"/>
          </a:xfrm>
        </p:spPr>
        <p:txBody>
          <a:bodyPr/>
          <a:lstStyle/>
          <a:p>
            <a:fld id="{64647E8F-5052-4581-98D0-7C32D5A45346}" type="slidenum">
              <a:rPr lang="en-US" smtClean="0"/>
              <a:pPr/>
              <a:t>‹Nr.›</a:t>
            </a:fld>
            <a:endParaRPr lang="en-US"/>
          </a:p>
        </p:txBody>
      </p:sp>
      <p:sp>
        <p:nvSpPr>
          <p:cNvPr id="8" name="Inhaltsplatzhalter 7">
            <a:extLst>
              <a:ext uri="{FF2B5EF4-FFF2-40B4-BE49-F238E27FC236}">
                <a16:creationId xmlns:a16="http://schemas.microsoft.com/office/drawing/2014/main" id="{9463866B-AFBB-4230-8C80-95837FE8A2EE}"/>
              </a:ext>
            </a:extLst>
          </p:cNvPr>
          <p:cNvSpPr>
            <a:spLocks noGrp="1"/>
          </p:cNvSpPr>
          <p:nvPr>
            <p:ph sz="quarter" idx="15"/>
          </p:nvPr>
        </p:nvSpPr>
        <p:spPr>
          <a:xfrm>
            <a:off x="4463590" y="1449389"/>
            <a:ext cx="7178400"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Rechteck 10">
            <a:extLst>
              <a:ext uri="{FF2B5EF4-FFF2-40B4-BE49-F238E27FC236}">
                <a16:creationId xmlns:a16="http://schemas.microsoft.com/office/drawing/2014/main" id="{E66560C2-5920-4C2E-BC72-15DF7369FF97}"/>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 name="Bildplatzhalter 11">
            <a:extLst>
              <a:ext uri="{FF2B5EF4-FFF2-40B4-BE49-F238E27FC236}">
                <a16:creationId xmlns:a16="http://schemas.microsoft.com/office/drawing/2014/main" id="{DCFAE809-57E6-4701-9CEE-97722EB9BA3B}"/>
              </a:ext>
            </a:extLst>
          </p:cNvPr>
          <p:cNvSpPr>
            <a:spLocks noGrp="1"/>
          </p:cNvSpPr>
          <p:nvPr>
            <p:ph type="pic" sz="quarter" idx="16" hasCustomPrompt="1"/>
          </p:nvPr>
        </p:nvSpPr>
        <p:spPr>
          <a:xfrm>
            <a:off x="550800" y="1449389"/>
            <a:ext cx="3456355" cy="276999"/>
          </a:xfrm>
          <a:solidFill>
            <a:schemeClr val="tx2">
              <a:alpha val="30000"/>
            </a:schemeClr>
          </a:solidFill>
        </p:spPr>
        <p:txBody>
          <a:bodyPr/>
          <a:lstStyle>
            <a:lvl1pPr marL="0" indent="0">
              <a:buNone/>
              <a:defRPr/>
            </a:lvl1pPr>
          </a:lstStyle>
          <a:p>
            <a:r>
              <a:rPr lang="de-DE"/>
              <a:t> </a:t>
            </a:r>
            <a:endParaRPr lang="en-US"/>
          </a:p>
        </p:txBody>
      </p:sp>
      <p:sp>
        <p:nvSpPr>
          <p:cNvPr id="9" name="Inhaltsplatzhalter 7">
            <a:extLst>
              <a:ext uri="{FF2B5EF4-FFF2-40B4-BE49-F238E27FC236}">
                <a16:creationId xmlns:a16="http://schemas.microsoft.com/office/drawing/2014/main" id="{7471E5C3-2D64-419A-8EE2-8313EF24F23C}"/>
              </a:ext>
            </a:extLst>
          </p:cNvPr>
          <p:cNvSpPr>
            <a:spLocks noGrp="1"/>
          </p:cNvSpPr>
          <p:nvPr>
            <p:ph sz="quarter" idx="17" hasCustomPrompt="1"/>
          </p:nvPr>
        </p:nvSpPr>
        <p:spPr>
          <a:xfrm>
            <a:off x="4463591" y="6201000"/>
            <a:ext cx="7178400" cy="145553"/>
          </a:xfrm>
        </p:spPr>
        <p:txBody>
          <a:bodyPr/>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3" name="Inhaltsplatzhalter 7">
            <a:extLst>
              <a:ext uri="{FF2B5EF4-FFF2-40B4-BE49-F238E27FC236}">
                <a16:creationId xmlns:a16="http://schemas.microsoft.com/office/drawing/2014/main" id="{B1E808DA-B814-4D3E-89EC-C2AD849F7BCA}"/>
              </a:ext>
            </a:extLst>
          </p:cNvPr>
          <p:cNvSpPr>
            <a:spLocks noGrp="1"/>
          </p:cNvSpPr>
          <p:nvPr>
            <p:ph sz="quarter" idx="18" hasCustomPrompt="1"/>
          </p:nvPr>
        </p:nvSpPr>
        <p:spPr>
          <a:xfrm>
            <a:off x="550800" y="6201000"/>
            <a:ext cx="3456355" cy="145553"/>
          </a:xfrm>
        </p:spPr>
        <p:txBody>
          <a:bodyPr/>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Bildquelle(n):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4" name="Fußzeilenplatzhalter 12">
            <a:extLst>
              <a:ext uri="{FF2B5EF4-FFF2-40B4-BE49-F238E27FC236}">
                <a16:creationId xmlns:a16="http://schemas.microsoft.com/office/drawing/2014/main" id="{A9AE359E-EB56-401E-AEDC-551F51CD85BB}"/>
              </a:ext>
            </a:extLst>
          </p:cNvPr>
          <p:cNvSpPr>
            <a:spLocks noGrp="1"/>
          </p:cNvSpPr>
          <p:nvPr>
            <p:ph type="ftr" sz="quarter" idx="3"/>
          </p:nvPr>
        </p:nvSpPr>
        <p:spPr>
          <a:xfrm>
            <a:off x="1566988" y="6584720"/>
            <a:ext cx="9058033" cy="139606"/>
          </a:xfrm>
          <a:prstGeom prst="rect">
            <a:avLst/>
          </a:prstGeom>
        </p:spPr>
        <p:txBody>
          <a:bodyPr vert="horz" lIns="0" tIns="0" rIns="0" bIns="0" rtlCol="0" anchor="ctr">
            <a:noAutofit/>
          </a:bodyPr>
          <a:lstStyle>
            <a:lvl1pPr algn="l">
              <a:defRPr sz="810">
                <a:solidFill>
                  <a:schemeClr val="accent2"/>
                </a:solidFill>
              </a:defRPr>
            </a:lvl1pPr>
          </a:lstStyle>
          <a:p>
            <a:pPr defTabSz="822960">
              <a:defRPr/>
            </a:pPr>
            <a:r>
              <a:rPr lang="de-DE">
                <a:solidFill>
                  <a:srgbClr val="889194"/>
                </a:solidFill>
              </a:rPr>
              <a:t>ABBA </a:t>
            </a:r>
            <a:r>
              <a:rPr lang="de-DE">
                <a:solidFill>
                  <a:srgbClr val="8C8C8C"/>
                </a:solidFill>
              </a:rPr>
              <a:t>| Vortragende*r </a:t>
            </a:r>
            <a:endParaRPr lang="en-US">
              <a:solidFill>
                <a:srgbClr val="8C8C8C"/>
              </a:solidFill>
              <a:cs typeface="+mn-cs"/>
            </a:endParaRPr>
          </a:p>
        </p:txBody>
      </p:sp>
    </p:spTree>
    <p:extLst>
      <p:ext uri="{BB962C8B-B14F-4D97-AF65-F5344CB8AC3E}">
        <p14:creationId xmlns:p14="http://schemas.microsoft.com/office/powerpoint/2010/main" val="1769415799"/>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9"/>
            <a:ext cx="11088000"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 name="Fußzeilenplatzhalter 6">
            <a:extLst>
              <a:ext uri="{FF2B5EF4-FFF2-40B4-BE49-F238E27FC236}">
                <a16:creationId xmlns:a16="http://schemas.microsoft.com/office/drawing/2014/main" id="{E33A1810-26F1-B35B-CE28-4A692444E8C1}"/>
              </a:ext>
            </a:extLst>
          </p:cNvPr>
          <p:cNvSpPr>
            <a:spLocks noGrp="1"/>
          </p:cNvSpPr>
          <p:nvPr>
            <p:ph type="ftr" sz="quarter" idx="3"/>
          </p:nvPr>
        </p:nvSpPr>
        <p:spPr>
          <a:xfrm>
            <a:off x="1566988" y="6584720"/>
            <a:ext cx="9058033" cy="139606"/>
          </a:xfrm>
        </p:spPr>
        <p:txBody>
          <a:bodyPr/>
          <a:lstStyle/>
          <a:p>
            <a:pPr defTabSz="822960">
              <a:defRPr/>
            </a:pPr>
            <a:r>
              <a:rPr lang="de-DE">
                <a:solidFill>
                  <a:srgbClr val="8C8C8C"/>
                </a:solidFill>
              </a:rPr>
              <a:t>Universität Hohenheim | Fachgebiet Soziologie (560F) I Fachgebiet Digitales Management (570G)</a:t>
            </a:r>
            <a:endParaRPr lang="en-US" sz="810">
              <a:solidFill>
                <a:srgbClr val="8C8C8C"/>
              </a:solidFill>
              <a:cs typeface="+mn-cs"/>
            </a:endParaRPr>
          </a:p>
        </p:txBody>
      </p:sp>
      <p:sp>
        <p:nvSpPr>
          <p:cNvPr id="13" name="Datumsplatzhalter 2">
            <a:extLst>
              <a:ext uri="{FF2B5EF4-FFF2-40B4-BE49-F238E27FC236}">
                <a16:creationId xmlns:a16="http://schemas.microsoft.com/office/drawing/2014/main" id="{42BCCDED-97AC-517E-09B4-B496215BDBDB}"/>
              </a:ext>
            </a:extLst>
          </p:cNvPr>
          <p:cNvSpPr>
            <a:spLocks noGrp="1"/>
          </p:cNvSpPr>
          <p:nvPr>
            <p:ph type="dt" sz="half" idx="10"/>
          </p:nvPr>
        </p:nvSpPr>
        <p:spPr>
          <a:xfrm>
            <a:off x="550803" y="6584720"/>
            <a:ext cx="777407" cy="139606"/>
          </a:xfrm>
        </p:spPr>
        <p:txBody>
          <a:bodyPr/>
          <a:lstStyle/>
          <a:p>
            <a:fld id="{0547145B-5C78-453B-8533-94D825398551}" type="datetime1">
              <a:rPr lang="de-DE" smtClean="0"/>
              <a:t>27.08.2024</a:t>
            </a:fld>
            <a:endParaRPr lang="en-US"/>
          </a:p>
        </p:txBody>
      </p:sp>
      <p:sp>
        <p:nvSpPr>
          <p:cNvPr id="14" name="Foliennummernplatzhalter 3">
            <a:extLst>
              <a:ext uri="{FF2B5EF4-FFF2-40B4-BE49-F238E27FC236}">
                <a16:creationId xmlns:a16="http://schemas.microsoft.com/office/drawing/2014/main" id="{3D971E23-0016-80AA-F6CF-D473B1C42029}"/>
              </a:ext>
            </a:extLst>
          </p:cNvPr>
          <p:cNvSpPr>
            <a:spLocks noGrp="1"/>
          </p:cNvSpPr>
          <p:nvPr>
            <p:ph type="sldNum" sz="quarter" idx="12"/>
          </p:nvPr>
        </p:nvSpPr>
        <p:spPr>
          <a:xfrm>
            <a:off x="11334000" y="6584720"/>
            <a:ext cx="304800" cy="353943"/>
          </a:xfrm>
        </p:spPr>
        <p:txBody>
          <a:bodyPr/>
          <a:lstStyle/>
          <a:p>
            <a:fld id="{64647E8F-5052-4581-98D0-7C32D5A45346}" type="slidenum">
              <a:rPr lang="en-US" smtClean="0"/>
              <a:pPr/>
              <a:t>‹Nr.›</a:t>
            </a:fld>
            <a:endParaRPr lang="en-US"/>
          </a:p>
        </p:txBody>
      </p:sp>
    </p:spTree>
    <p:extLst>
      <p:ext uri="{BB962C8B-B14F-4D97-AF65-F5344CB8AC3E}">
        <p14:creationId xmlns:p14="http://schemas.microsoft.com/office/powerpoint/2010/main" val="3618299442"/>
      </p:ext>
    </p:extLst>
  </p:cSld>
  <p:clrMapOvr>
    <a:masterClrMapping/>
  </p:clrMapOvr>
  <p:extLst>
    <p:ext uri="{DCECCB84-F9BA-43D5-87BE-67443E8EF086}">
      <p15:sldGuideLst xmlns:p15="http://schemas.microsoft.com/office/powerpoint/2012/main">
        <p15:guide id="1" orient="horz" pos="37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sfolie" userDrawn="1">
  <p:cSld name="2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lvl1pPr>
              <a:defRPr>
                <a:solidFill>
                  <a:schemeClr val="accent3"/>
                </a:solidFill>
              </a:defRPr>
            </a:lvl1pPr>
          </a:lstStyle>
          <a:p>
            <a:fld id="{F9386414-91D6-4C81-835C-463B4F31272B}" type="datetime1">
              <a:rPr lang="de-DE" smtClean="0"/>
              <a:pPr/>
              <a:t>27.08.2024</a:t>
            </a:fld>
            <a:endParaRPr lang="en-US"/>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lvl1pPr>
              <a:defRPr>
                <a:solidFill>
                  <a:schemeClr val="accent3"/>
                </a:solidFill>
              </a:defRPr>
            </a:lvl1p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9"/>
            <a:ext cx="11088000"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8" y="6584720"/>
            <a:ext cx="9058033" cy="139606"/>
          </a:xfrm>
          <a:prstGeom prst="rect">
            <a:avLst/>
          </a:prstGeom>
        </p:spPr>
        <p:txBody>
          <a:bodyPr vert="horz" lIns="0" tIns="0" rIns="0" bIns="0" rtlCol="0" anchor="ctr">
            <a:noAutofit/>
          </a:bodyPr>
          <a:lstStyle>
            <a:lvl1pPr algn="l">
              <a:defRPr sz="810">
                <a:solidFill>
                  <a:schemeClr val="accent3"/>
                </a:solidFill>
              </a:defRPr>
            </a:lvl1pPr>
          </a:lstStyle>
          <a:p>
            <a:pPr>
              <a:defRPr/>
            </a:pPr>
            <a:r>
              <a:rPr lang="de-DE">
                <a:solidFill>
                  <a:srgbClr val="889194"/>
                </a:solidFill>
              </a:rPr>
              <a:t>ABBA </a:t>
            </a:r>
            <a:r>
              <a:rPr lang="de-DE"/>
              <a:t>| Vortragende*r </a:t>
            </a:r>
            <a:endParaRPr lang="en-US"/>
          </a:p>
        </p:txBody>
      </p:sp>
      <p:sp>
        <p:nvSpPr>
          <p:cNvPr id="11" name="Inhaltsplatzhalter 7">
            <a:extLst>
              <a:ext uri="{FF2B5EF4-FFF2-40B4-BE49-F238E27FC236}">
                <a16:creationId xmlns:a16="http://schemas.microsoft.com/office/drawing/2014/main" id="{6422D8EC-C3CA-413D-B435-E23AABA20096}"/>
              </a:ext>
            </a:extLst>
          </p:cNvPr>
          <p:cNvSpPr>
            <a:spLocks noGrp="1"/>
          </p:cNvSpPr>
          <p:nvPr>
            <p:ph sz="quarter" idx="17" hasCustomPrompt="1"/>
          </p:nvPr>
        </p:nvSpPr>
        <p:spPr>
          <a:xfrm>
            <a:off x="552000" y="6199455"/>
            <a:ext cx="11088000" cy="145553"/>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1494924758"/>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Holder 6">
            <a:extLst>
              <a:ext uri="{FF2B5EF4-FFF2-40B4-BE49-F238E27FC236}">
                <a16:creationId xmlns:a16="http://schemas.microsoft.com/office/drawing/2014/main" id="{3320DD66-6BAC-4343-A2D7-4BA18F0DDC0E}"/>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6" name="Holder 4">
            <a:extLst>
              <a:ext uri="{FF2B5EF4-FFF2-40B4-BE49-F238E27FC236}">
                <a16:creationId xmlns:a16="http://schemas.microsoft.com/office/drawing/2014/main" id="{8CD6E983-0C08-4D22-A09F-80EF8C7721DA}"/>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8" name="bk object 17">
            <a:extLst>
              <a:ext uri="{FF2B5EF4-FFF2-40B4-BE49-F238E27FC236}">
                <a16:creationId xmlns:a16="http://schemas.microsoft.com/office/drawing/2014/main" id="{448634EB-FDFF-47CB-8354-A59DCE1D105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bk object 17">
            <a:extLst>
              <a:ext uri="{FF2B5EF4-FFF2-40B4-BE49-F238E27FC236}">
                <a16:creationId xmlns:a16="http://schemas.microsoft.com/office/drawing/2014/main" id="{2FF5B0CC-A54A-428E-85ED-AD4A49D2A2D2}"/>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10" name="Holder 6">
            <a:extLst>
              <a:ext uri="{FF2B5EF4-FFF2-40B4-BE49-F238E27FC236}">
                <a16:creationId xmlns:a16="http://schemas.microsoft.com/office/drawing/2014/main" id="{E1248B7D-A15B-44F3-9164-50AB2C41CC33}"/>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2" name="bk object 17">
            <a:extLst>
              <a:ext uri="{FF2B5EF4-FFF2-40B4-BE49-F238E27FC236}">
                <a16:creationId xmlns:a16="http://schemas.microsoft.com/office/drawing/2014/main" id="{AEA2F9B1-FE2C-429F-A9CA-D6992A32FED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15ED61E2-4CC4-4B20-BA99-E37CCD7E331D}"/>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1" name="bk object 17">
            <a:extLst>
              <a:ext uri="{FF2B5EF4-FFF2-40B4-BE49-F238E27FC236}">
                <a16:creationId xmlns:a16="http://schemas.microsoft.com/office/drawing/2014/main" id="{9C0BF75E-4F69-43CE-9BBF-B3720A0169FD}"/>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1809108"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10" name="Holder 6">
            <a:extLst>
              <a:ext uri="{FF2B5EF4-FFF2-40B4-BE49-F238E27FC236}">
                <a16:creationId xmlns:a16="http://schemas.microsoft.com/office/drawing/2014/main" id="{72905465-0FB2-4196-9B6D-84892891CDA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1" name="bk object 17">
            <a:extLst>
              <a:ext uri="{FF2B5EF4-FFF2-40B4-BE49-F238E27FC236}">
                <a16:creationId xmlns:a16="http://schemas.microsoft.com/office/drawing/2014/main" id="{BD8A981E-EEDC-4B53-A6F2-91F64FD7DD04}"/>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8" name="Holder 4">
            <a:extLst>
              <a:ext uri="{FF2B5EF4-FFF2-40B4-BE49-F238E27FC236}">
                <a16:creationId xmlns:a16="http://schemas.microsoft.com/office/drawing/2014/main" id="{F014F037-62FA-4E79-98A2-5E15CE917EA3}"/>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623" y="1927859"/>
            <a:ext cx="12203723" cy="0"/>
          </a:xfrm>
          <a:custGeom>
            <a:avLst/>
            <a:gdLst/>
            <a:ahLst/>
            <a:cxnLst/>
            <a:rect l="l" t="t" r="r" b="b"/>
            <a:pathLst>
              <a:path w="9915525">
                <a:moveTo>
                  <a:pt x="0" y="0"/>
                </a:moveTo>
                <a:lnTo>
                  <a:pt x="9915144" y="0"/>
                </a:lnTo>
              </a:path>
            </a:pathLst>
          </a:custGeom>
          <a:ln w="12192">
            <a:solidFill>
              <a:srgbClr val="000000"/>
            </a:solidFill>
          </a:ln>
        </p:spPr>
        <p:txBody>
          <a:bodyPr wrap="square" lIns="0" tIns="0" rIns="0" bIns="0" rtlCol="0"/>
          <a:lstStyle/>
          <a:p>
            <a:endParaRPr sz="1800"/>
          </a:p>
        </p:txBody>
      </p:sp>
      <p:sp>
        <p:nvSpPr>
          <p:cNvPr id="8" name="Holder 6">
            <a:extLst>
              <a:ext uri="{FF2B5EF4-FFF2-40B4-BE49-F238E27FC236}">
                <a16:creationId xmlns:a16="http://schemas.microsoft.com/office/drawing/2014/main" id="{A5BBC0CC-AEAC-4BDF-A8A5-E82AD25BE59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9" name="bk object 17">
            <a:extLst>
              <a:ext uri="{FF2B5EF4-FFF2-40B4-BE49-F238E27FC236}">
                <a16:creationId xmlns:a16="http://schemas.microsoft.com/office/drawing/2014/main" id="{C876FC4F-2842-4E22-8157-3302A9CAD9F2}"/>
              </a:ext>
            </a:extLst>
          </p:cNvPr>
          <p:cNvSpPr/>
          <p:nvPr userDrawn="1"/>
        </p:nvSpPr>
        <p:spPr>
          <a:xfrm>
            <a:off x="7686588" y="5775251"/>
            <a:ext cx="1175004" cy="681228"/>
          </a:xfrm>
          <a:prstGeom prst="rect">
            <a:avLst/>
          </a:prstGeom>
          <a:blipFill>
            <a:blip r:embed="rId2" cstate="print"/>
            <a:stretch>
              <a:fillRect/>
            </a:stretch>
          </a:blipFill>
        </p:spPr>
        <p:txBody>
          <a:bodyPr wrap="square" lIns="0" tIns="0" rIns="0" bIns="0" rtlCol="0"/>
          <a:lstStyle/>
          <a:p>
            <a:endParaRPr sz="1800"/>
          </a:p>
        </p:txBody>
      </p:sp>
      <p:sp>
        <p:nvSpPr>
          <p:cNvPr id="10" name="bk object 18">
            <a:extLst>
              <a:ext uri="{FF2B5EF4-FFF2-40B4-BE49-F238E27FC236}">
                <a16:creationId xmlns:a16="http://schemas.microsoft.com/office/drawing/2014/main" id="{ECB12176-96C4-428B-88DE-5A37AD3F58C3}"/>
              </a:ext>
            </a:extLst>
          </p:cNvPr>
          <p:cNvSpPr/>
          <p:nvPr userDrawn="1"/>
        </p:nvSpPr>
        <p:spPr>
          <a:xfrm>
            <a:off x="9677400" y="5791200"/>
            <a:ext cx="1763268" cy="681228"/>
          </a:xfrm>
          <a:prstGeom prst="rect">
            <a:avLst/>
          </a:prstGeom>
          <a:blipFill>
            <a:blip r:embed="rId3" cstate="print"/>
            <a:stretch>
              <a:fillRect/>
            </a:stretch>
          </a:blipFill>
        </p:spPr>
        <p:txBody>
          <a:bodyPr wrap="square" lIns="0" tIns="0" rIns="0" bIns="0" rtlCol="0"/>
          <a:lstStyle/>
          <a:p>
            <a:endParaRPr sz="1800"/>
          </a:p>
        </p:txBody>
      </p:sp>
      <p:sp>
        <p:nvSpPr>
          <p:cNvPr id="13" name="Text Box 38">
            <a:extLst>
              <a:ext uri="{FF2B5EF4-FFF2-40B4-BE49-F238E27FC236}">
                <a16:creationId xmlns:a16="http://schemas.microsoft.com/office/drawing/2014/main" id="{02A98EE9-45C8-4B69-9A18-2667F3A2B83B}"/>
              </a:ext>
            </a:extLst>
          </p:cNvPr>
          <p:cNvSpPr txBox="1">
            <a:spLocks noChangeArrowheads="1"/>
          </p:cNvSpPr>
          <p:nvPr userDrawn="1"/>
        </p:nvSpPr>
        <p:spPr bwMode="auto">
          <a:xfrm>
            <a:off x="7686588" y="2229636"/>
            <a:ext cx="406919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a:spAutoFit/>
          </a:bodyPr>
          <a:lstStyle>
            <a:lvl1pPr defTabSz="1001713" eaLnBrk="0" hangingPunct="0">
              <a:defRPr sz="1600">
                <a:solidFill>
                  <a:schemeClr val="tx1"/>
                </a:solidFill>
                <a:latin typeface="Trebuchet MS" pitchFamily="34" charset="0"/>
              </a:defRPr>
            </a:lvl1pPr>
            <a:lvl2pPr marL="742950" indent="-285750" defTabSz="1001713" eaLnBrk="0" hangingPunct="0">
              <a:defRPr sz="1600">
                <a:solidFill>
                  <a:schemeClr val="tx1"/>
                </a:solidFill>
                <a:latin typeface="Trebuchet MS" pitchFamily="34" charset="0"/>
              </a:defRPr>
            </a:lvl2pPr>
            <a:lvl3pPr marL="1143000" indent="-228600" defTabSz="1001713" eaLnBrk="0" hangingPunct="0">
              <a:defRPr sz="1600">
                <a:solidFill>
                  <a:schemeClr val="tx1"/>
                </a:solidFill>
                <a:latin typeface="Trebuchet MS" pitchFamily="34" charset="0"/>
              </a:defRPr>
            </a:lvl3pPr>
            <a:lvl4pPr marL="1600200" indent="-228600" defTabSz="1001713" eaLnBrk="0" hangingPunct="0">
              <a:defRPr sz="1600">
                <a:solidFill>
                  <a:schemeClr val="tx1"/>
                </a:solidFill>
                <a:latin typeface="Trebuchet MS" pitchFamily="34" charset="0"/>
              </a:defRPr>
            </a:lvl4pPr>
            <a:lvl5pPr marL="2057400" indent="-228600" defTabSz="1001713" eaLnBrk="0" hangingPunct="0">
              <a:defRPr sz="1600">
                <a:solidFill>
                  <a:schemeClr val="tx1"/>
                </a:solidFill>
                <a:latin typeface="Trebuchet MS" pitchFamily="34" charset="0"/>
              </a:defRPr>
            </a:lvl5pPr>
            <a:lvl6pPr marL="2514600" indent="-228600" defTabSz="1001713" eaLnBrk="0" fontAlgn="base" hangingPunct="0">
              <a:spcBef>
                <a:spcPct val="0"/>
              </a:spcBef>
              <a:spcAft>
                <a:spcPct val="0"/>
              </a:spcAft>
              <a:defRPr sz="1600">
                <a:solidFill>
                  <a:schemeClr val="tx1"/>
                </a:solidFill>
                <a:latin typeface="Trebuchet MS" pitchFamily="34" charset="0"/>
              </a:defRPr>
            </a:lvl6pPr>
            <a:lvl7pPr marL="2971800" indent="-228600" defTabSz="1001713" eaLnBrk="0" fontAlgn="base" hangingPunct="0">
              <a:spcBef>
                <a:spcPct val="0"/>
              </a:spcBef>
              <a:spcAft>
                <a:spcPct val="0"/>
              </a:spcAft>
              <a:defRPr sz="1600">
                <a:solidFill>
                  <a:schemeClr val="tx1"/>
                </a:solidFill>
                <a:latin typeface="Trebuchet MS" pitchFamily="34" charset="0"/>
              </a:defRPr>
            </a:lvl7pPr>
            <a:lvl8pPr marL="3429000" indent="-228600" defTabSz="1001713" eaLnBrk="0" fontAlgn="base" hangingPunct="0">
              <a:spcBef>
                <a:spcPct val="0"/>
              </a:spcBef>
              <a:spcAft>
                <a:spcPct val="0"/>
              </a:spcAft>
              <a:defRPr sz="1600">
                <a:solidFill>
                  <a:schemeClr val="tx1"/>
                </a:solidFill>
                <a:latin typeface="Trebuchet MS" pitchFamily="34" charset="0"/>
              </a:defRPr>
            </a:lvl8pPr>
            <a:lvl9pPr marL="3886200" indent="-228600" defTabSz="1001713" eaLnBrk="0" fontAlgn="base" hangingPunct="0">
              <a:spcBef>
                <a:spcPct val="0"/>
              </a:spcBef>
              <a:spcAft>
                <a:spcPct val="0"/>
              </a:spcAft>
              <a:defRPr sz="1600">
                <a:solidFill>
                  <a:schemeClr val="tx1"/>
                </a:solidFill>
                <a:latin typeface="Trebuchet MS" pitchFamily="34" charset="0"/>
              </a:defRPr>
            </a:lvl9pPr>
          </a:lstStyle>
          <a:p>
            <a:pPr eaLnBrk="1" hangingPunct="1">
              <a:spcBef>
                <a:spcPct val="50000"/>
              </a:spcBef>
              <a:defRPr/>
            </a:pPr>
            <a:r>
              <a:rPr lang="de-DE" sz="1200" b="1" dirty="0">
                <a:solidFill>
                  <a:srgbClr val="646464"/>
                </a:solidFill>
                <a:latin typeface="Trebuchet MS (Überschriften)"/>
              </a:rPr>
              <a:t>Universität Bayreuth</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b="1" dirty="0">
                <a:solidFill>
                  <a:srgbClr val="646464"/>
                </a:solidFill>
                <a:latin typeface="Trebuchet MS (Überschriften)"/>
              </a:rPr>
              <a:t>Prof. Dr. Agnes Koschmider</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Lehrstuhl für Wirtschaftsinformatik und Process Analytics </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Kernkompetenzzentrum</a:t>
            </a:r>
            <a:br>
              <a:rPr lang="de-DE" sz="1200" dirty="0">
                <a:solidFill>
                  <a:srgbClr val="646464"/>
                </a:solidFill>
                <a:latin typeface="Trebuchet MS (Überschriften)"/>
              </a:rPr>
            </a:br>
            <a:r>
              <a:rPr lang="de-DE" sz="1200" dirty="0">
                <a:solidFill>
                  <a:srgbClr val="646464"/>
                </a:solidFill>
                <a:latin typeface="Trebuchet MS (Überschriften)"/>
              </a:rPr>
              <a:t>Finanz- &amp; Informationsmanagement</a:t>
            </a:r>
          </a:p>
          <a:p>
            <a:pPr eaLnBrk="1" hangingPunct="1">
              <a:spcBef>
                <a:spcPct val="50000"/>
              </a:spcBef>
              <a:defRPr/>
            </a:pPr>
            <a:r>
              <a:rPr lang="de-DE" sz="1200" dirty="0">
                <a:solidFill>
                  <a:srgbClr val="646464"/>
                </a:solidFill>
                <a:latin typeface="Trebuchet MS (Überschriften)"/>
              </a:rPr>
              <a:t>Projektgruppe Wirtschaftsinformatik </a:t>
            </a:r>
            <a:br>
              <a:rPr lang="de-DE" sz="1200" dirty="0">
                <a:solidFill>
                  <a:srgbClr val="646464"/>
                </a:solidFill>
                <a:latin typeface="Trebuchet MS (Überschriften)"/>
              </a:rPr>
            </a:br>
            <a:r>
              <a:rPr lang="de-DE" sz="1200" dirty="0">
                <a:solidFill>
                  <a:srgbClr val="646464"/>
                </a:solidFill>
                <a:latin typeface="Trebuchet MS (Überschriften)"/>
              </a:rPr>
              <a:t>des Fraunhofer FIT</a:t>
            </a: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r>
              <a:rPr lang="de-DE" sz="1200" b="1" dirty="0">
                <a:solidFill>
                  <a:srgbClr val="646464"/>
                </a:solidFill>
                <a:latin typeface="Trebuchet MS (Überschriften)"/>
              </a:rPr>
              <a:t>www.fim-rc.de</a:t>
            </a:r>
          </a:p>
          <a:p>
            <a:pPr eaLnBrk="1" hangingPunct="1">
              <a:spcBef>
                <a:spcPct val="50000"/>
              </a:spcBef>
              <a:defRPr/>
            </a:pPr>
            <a:r>
              <a:rPr lang="de-DE" sz="1200" b="1" dirty="0">
                <a:solidFill>
                  <a:srgbClr val="646464"/>
                </a:solidFill>
                <a:latin typeface="Trebuchet MS (Überschriften)"/>
              </a:rPr>
              <a:t>www.wirtschaftsinformatik.fraunhofer.de</a:t>
            </a:r>
          </a:p>
        </p:txBody>
      </p:sp>
      <p:sp>
        <p:nvSpPr>
          <p:cNvPr id="14" name="Rectangle 27">
            <a:extLst>
              <a:ext uri="{FF2B5EF4-FFF2-40B4-BE49-F238E27FC236}">
                <a16:creationId xmlns:a16="http://schemas.microsoft.com/office/drawing/2014/main" id="{466C1AAE-0939-4182-848D-47852800B5C5}"/>
              </a:ext>
            </a:extLst>
          </p:cNvPr>
          <p:cNvSpPr>
            <a:spLocks noGrp="1" noChangeArrowheads="1"/>
          </p:cNvSpPr>
          <p:nvPr>
            <p:ph type="ctrTitle"/>
          </p:nvPr>
        </p:nvSpPr>
        <p:spPr>
          <a:xfrm>
            <a:off x="304800" y="2229636"/>
            <a:ext cx="5039078" cy="1615827"/>
          </a:xfrm>
          <a:prstGeom prst="rect">
            <a:avLst/>
          </a:prstGeom>
        </p:spPr>
        <p:txBody>
          <a:bodyPr lIns="0"/>
          <a:lstStyle>
            <a:lvl1pPr>
              <a:defRPr sz="3500" baseline="0">
                <a:solidFill>
                  <a:srgbClr val="03895E"/>
                </a:solidFill>
              </a:defRPr>
            </a:lvl1pPr>
          </a:lstStyle>
          <a:p>
            <a:r>
              <a:rPr lang="de-DE" dirty="0"/>
              <a:t>Titelmasterformat durch Klicken bearbeiten</a:t>
            </a:r>
          </a:p>
        </p:txBody>
      </p:sp>
      <p:sp>
        <p:nvSpPr>
          <p:cNvPr id="15" name="Rectangle 28">
            <a:extLst>
              <a:ext uri="{FF2B5EF4-FFF2-40B4-BE49-F238E27FC236}">
                <a16:creationId xmlns:a16="http://schemas.microsoft.com/office/drawing/2014/main" id="{5FBD4315-929E-4C23-8B24-D8BC0F60FC1B}"/>
              </a:ext>
            </a:extLst>
          </p:cNvPr>
          <p:cNvSpPr>
            <a:spLocks noGrp="1" noChangeArrowheads="1"/>
          </p:cNvSpPr>
          <p:nvPr>
            <p:ph type="subTitle" idx="1"/>
          </p:nvPr>
        </p:nvSpPr>
        <p:spPr>
          <a:xfrm>
            <a:off x="304800" y="4477354"/>
            <a:ext cx="5057423" cy="615553"/>
          </a:xfrm>
          <a:prstGeom prst="rect">
            <a:avLst/>
          </a:prstGeom>
        </p:spPr>
        <p:txBody>
          <a:bodyPr lIns="0"/>
          <a:lstStyle>
            <a:lvl1pPr marL="0" indent="0">
              <a:buFontTx/>
              <a:buNone/>
              <a:defRPr sz="2000">
                <a:solidFill>
                  <a:schemeClr val="tx1"/>
                </a:solidFill>
                <a:latin typeface="Trebuchet MS (Überschriften)"/>
              </a:defRPr>
            </a:lvl1pPr>
          </a:lstStyle>
          <a:p>
            <a:r>
              <a:rPr lang="de-DE" dirty="0"/>
              <a:t>Formatvorlage des Untertitelmasters durch Klicken bearbeiten</a:t>
            </a:r>
          </a:p>
        </p:txBody>
      </p:sp>
      <p:sp>
        <p:nvSpPr>
          <p:cNvPr id="11" name="Holder 4">
            <a:extLst>
              <a:ext uri="{FF2B5EF4-FFF2-40B4-BE49-F238E27FC236}">
                <a16:creationId xmlns:a16="http://schemas.microsoft.com/office/drawing/2014/main" id="{EB119114-F0CC-4BE3-8D9E-FC4C16B66630}"/>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folie beliebige*r Vortragende*r">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72AA9AF9-C1E4-45D7-81EE-22A40C9977F1}"/>
              </a:ext>
            </a:extLst>
          </p:cNvPr>
          <p:cNvSpPr/>
          <p:nvPr userDrawn="1"/>
        </p:nvSpPr>
        <p:spPr>
          <a:xfrm>
            <a:off x="0" y="68263"/>
            <a:ext cx="12192000" cy="678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2" name="Titel 1">
            <a:extLst>
              <a:ext uri="{FF2B5EF4-FFF2-40B4-BE49-F238E27FC236}">
                <a16:creationId xmlns:a16="http://schemas.microsoft.com/office/drawing/2014/main" id="{CE8B9819-F136-4869-839D-BB089F223A86}"/>
              </a:ext>
            </a:extLst>
          </p:cNvPr>
          <p:cNvSpPr>
            <a:spLocks noGrp="1"/>
          </p:cNvSpPr>
          <p:nvPr>
            <p:ph type="title" hasCustomPrompt="1"/>
          </p:nvPr>
        </p:nvSpPr>
        <p:spPr>
          <a:xfrm>
            <a:off x="4548557" y="1397593"/>
            <a:ext cx="7092583" cy="776288"/>
          </a:xfrm>
        </p:spPr>
        <p:txBody>
          <a:bodyPr/>
          <a:lstStyle>
            <a:lvl1pPr>
              <a:defRPr sz="2520">
                <a:solidFill>
                  <a:schemeClr val="tx2"/>
                </a:solidFill>
              </a:defRPr>
            </a:lvl1pPr>
          </a:lstStyle>
          <a:p>
            <a:r>
              <a:rPr lang="de-DE"/>
              <a:t>Beliebige*r Vortragende*r</a:t>
            </a:r>
            <a:br>
              <a:rPr lang="de-DE"/>
            </a:br>
            <a:r>
              <a:rPr lang="de-DE"/>
              <a:t>Zweite Zeile Ipsum</a:t>
            </a:r>
            <a:endParaRPr lang="en-US"/>
          </a:p>
        </p:txBody>
      </p:sp>
      <p:sp>
        <p:nvSpPr>
          <p:cNvPr id="39" name="Textplatzhalter 38">
            <a:extLst>
              <a:ext uri="{FF2B5EF4-FFF2-40B4-BE49-F238E27FC236}">
                <a16:creationId xmlns:a16="http://schemas.microsoft.com/office/drawing/2014/main" id="{7CB5CBC7-4143-4DEA-8809-9B114E002A77}"/>
              </a:ext>
            </a:extLst>
          </p:cNvPr>
          <p:cNvSpPr>
            <a:spLocks noGrp="1"/>
          </p:cNvSpPr>
          <p:nvPr userDrawn="1">
            <p:ph type="body" sz="quarter" idx="14" hasCustomPrompt="1"/>
          </p:nvPr>
        </p:nvSpPr>
        <p:spPr>
          <a:xfrm>
            <a:off x="4548558" y="2385195"/>
            <a:ext cx="7092583" cy="443198"/>
          </a:xfrm>
        </p:spPr>
        <p:txBody>
          <a:bodyPr/>
          <a:lstStyle>
            <a:lvl1pPr marL="0" indent="0">
              <a:spcBef>
                <a:spcPts val="0"/>
              </a:spcBef>
              <a:buNone/>
              <a:defRPr sz="1440">
                <a:solidFill>
                  <a:srgbClr val="4B4B4B"/>
                </a:solidFill>
              </a:defRPr>
            </a:lvl1pPr>
            <a:lvl2pPr>
              <a:defRPr sz="1440"/>
            </a:lvl2pPr>
            <a:lvl3pPr>
              <a:defRPr sz="1260"/>
            </a:lvl3pPr>
            <a:lvl4pPr>
              <a:defRPr sz="1080"/>
            </a:lvl4pPr>
            <a:lvl5pPr>
              <a:defRPr sz="1080"/>
            </a:lvl5pPr>
          </a:lstStyle>
          <a:p>
            <a:pPr lvl="0"/>
            <a:r>
              <a:rPr lang="de-DE"/>
              <a:t>Untertitel </a:t>
            </a:r>
            <a:r>
              <a:rPr lang="de-DE" err="1"/>
              <a:t>Lorem</a:t>
            </a:r>
            <a:br>
              <a:rPr lang="de-DE"/>
            </a:br>
            <a:r>
              <a:rPr lang="de-DE"/>
              <a:t>Zweite Zeile Ipsum</a:t>
            </a:r>
            <a:endParaRPr lang="en-US"/>
          </a:p>
        </p:txBody>
      </p:sp>
      <p:cxnSp>
        <p:nvCxnSpPr>
          <p:cNvPr id="136" name="Gerader Verbinder 135">
            <a:extLst>
              <a:ext uri="{FF2B5EF4-FFF2-40B4-BE49-F238E27FC236}">
                <a16:creationId xmlns:a16="http://schemas.microsoft.com/office/drawing/2014/main" id="{19B33EA7-9CE8-493B-9082-0F747F82D6A2}"/>
              </a:ext>
            </a:extLst>
          </p:cNvPr>
          <p:cNvCxnSpPr>
            <a:cxnSpLocks/>
          </p:cNvCxnSpPr>
          <p:nvPr userDrawn="1"/>
        </p:nvCxnSpPr>
        <p:spPr>
          <a:xfrm>
            <a:off x="4548557" y="1238116"/>
            <a:ext cx="708659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34" name="Rechteck 133">
            <a:extLst>
              <a:ext uri="{FF2B5EF4-FFF2-40B4-BE49-F238E27FC236}">
                <a16:creationId xmlns:a16="http://schemas.microsoft.com/office/drawing/2014/main" id="{5160DD39-B6E4-4C35-9F28-B07F49DEFDF7}"/>
              </a:ext>
            </a:extLst>
          </p:cNvPr>
          <p:cNvSpPr/>
          <p:nvPr userDrawn="1"/>
        </p:nvSpPr>
        <p:spPr>
          <a:xfrm>
            <a:off x="0" y="1"/>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38" name="Gerader Verbinder 137">
            <a:extLst>
              <a:ext uri="{FF2B5EF4-FFF2-40B4-BE49-F238E27FC236}">
                <a16:creationId xmlns:a16="http://schemas.microsoft.com/office/drawing/2014/main" id="{0A45966A-13AC-43DE-93A7-08E0DE51F97A}"/>
              </a:ext>
            </a:extLst>
          </p:cNvPr>
          <p:cNvCxnSpPr>
            <a:cxnSpLocks/>
          </p:cNvCxnSpPr>
          <p:nvPr userDrawn="1"/>
        </p:nvCxnSpPr>
        <p:spPr>
          <a:xfrm>
            <a:off x="4548555" y="1238116"/>
            <a:ext cx="70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platzhalter 38">
            <a:extLst>
              <a:ext uri="{FF2B5EF4-FFF2-40B4-BE49-F238E27FC236}">
                <a16:creationId xmlns:a16="http://schemas.microsoft.com/office/drawing/2014/main" id="{86DF2652-0633-451E-ACFC-CBD7DD3682CB}"/>
              </a:ext>
            </a:extLst>
          </p:cNvPr>
          <p:cNvSpPr>
            <a:spLocks noGrp="1"/>
          </p:cNvSpPr>
          <p:nvPr>
            <p:ph type="body" sz="quarter" idx="15" hasCustomPrompt="1"/>
          </p:nvPr>
        </p:nvSpPr>
        <p:spPr>
          <a:xfrm>
            <a:off x="4548557" y="3045601"/>
            <a:ext cx="7092583" cy="498598"/>
          </a:xfrm>
        </p:spPr>
        <p:txBody>
          <a:bodyPr/>
          <a:lstStyle>
            <a:lvl1pPr marL="0" indent="0">
              <a:spcBef>
                <a:spcPts val="0"/>
              </a:spcBef>
              <a:buNone/>
              <a:defRPr sz="1080" b="1">
                <a:solidFill>
                  <a:srgbClr val="4B4B4B"/>
                </a:solidFill>
              </a:defRPr>
            </a:lvl1pPr>
            <a:lvl2pPr>
              <a:defRPr sz="1440"/>
            </a:lvl2pPr>
            <a:lvl3pPr>
              <a:defRPr sz="1260"/>
            </a:lvl3pPr>
            <a:lvl4pPr>
              <a:defRPr sz="1080"/>
            </a:lvl4pPr>
            <a:lvl5pPr>
              <a:defRPr sz="1080"/>
            </a:lvl5pPr>
          </a:lstStyle>
          <a:p>
            <a:pPr lvl="0"/>
            <a:r>
              <a:rPr lang="en-US" err="1"/>
              <a:t>Titel</a:t>
            </a:r>
            <a:r>
              <a:rPr lang="en-US"/>
              <a:t> und Name der/des </a:t>
            </a:r>
            <a:r>
              <a:rPr lang="en-US" err="1"/>
              <a:t>Vortragenden</a:t>
            </a:r>
            <a:endParaRPr lang="en-US"/>
          </a:p>
          <a:p>
            <a:pPr marL="0" marR="0" lvl="0" indent="0" algn="l" defTabSz="822960" rtl="0" eaLnBrk="1" fontAlgn="auto" latinLnBrk="0" hangingPunct="1">
              <a:lnSpc>
                <a:spcPct val="100000"/>
              </a:lnSpc>
              <a:spcBef>
                <a:spcPts val="0"/>
              </a:spcBef>
              <a:spcAft>
                <a:spcPts val="0"/>
              </a:spcAft>
              <a:buClrTx/>
              <a:buSzTx/>
              <a:buFontTx/>
              <a:buNone/>
              <a:tabLst/>
              <a:defRPr/>
            </a:pPr>
            <a:endParaRPr lang="en-US"/>
          </a:p>
          <a:p>
            <a:pPr lvl="0"/>
            <a:endParaRPr lang="en-US"/>
          </a:p>
        </p:txBody>
      </p:sp>
      <p:sp>
        <p:nvSpPr>
          <p:cNvPr id="3" name="Textfeld 2">
            <a:extLst>
              <a:ext uri="{FF2B5EF4-FFF2-40B4-BE49-F238E27FC236}">
                <a16:creationId xmlns:a16="http://schemas.microsoft.com/office/drawing/2014/main" id="{68A2D0A4-929C-4059-BBE7-4297BFE74BDA}"/>
              </a:ext>
            </a:extLst>
          </p:cNvPr>
          <p:cNvSpPr txBox="1"/>
          <p:nvPr userDrawn="1"/>
        </p:nvSpPr>
        <p:spPr>
          <a:xfrm>
            <a:off x="4548555" y="3413601"/>
            <a:ext cx="7106424" cy="1542626"/>
          </a:xfrm>
          <a:prstGeom prst="rect">
            <a:avLst/>
          </a:prstGeom>
        </p:spPr>
        <p:txBody>
          <a:bodyPr vert="horz" wrap="square" lIns="0" tIns="0" rIns="0" bIns="0" rtlCol="0">
            <a:no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de-DE" sz="1080" b="0" kern="1200" dirty="0">
                <a:solidFill>
                  <a:srgbClr val="4B4B4B"/>
                </a:solidFill>
                <a:latin typeface="Trebuchet MS" pitchFamily="34" charset="0"/>
                <a:ea typeface="+mn-ea"/>
                <a:cs typeface="Arial" charset="0"/>
              </a:rPr>
              <a:t>Universität Bayreuth</a:t>
            </a:r>
          </a:p>
          <a:p>
            <a:pPr lvl="0"/>
            <a:r>
              <a:rPr lang="de-DE" sz="1080" b="0" dirty="0">
                <a:solidFill>
                  <a:srgbClr val="4B4B4B"/>
                </a:solidFill>
              </a:rPr>
              <a:t>Professur für Wirtschaftsinformatik und </a:t>
            </a:r>
            <a:r>
              <a:rPr lang="de-DE" sz="1080" b="0" dirty="0" err="1">
                <a:solidFill>
                  <a:srgbClr val="4B4B4B"/>
                </a:solidFill>
              </a:rPr>
              <a:t>Process</a:t>
            </a:r>
            <a:r>
              <a:rPr lang="de-DE" sz="1080" b="0" dirty="0">
                <a:solidFill>
                  <a:srgbClr val="4B4B4B"/>
                </a:solidFill>
              </a:rPr>
              <a:t> Analytics </a:t>
            </a:r>
          </a:p>
          <a:p>
            <a:pPr lvl="0"/>
            <a:endParaRPr lang="de-DE" sz="1080" b="0" dirty="0">
              <a:solidFill>
                <a:srgbClr val="4B4B4B"/>
              </a:solidFill>
            </a:endParaRPr>
          </a:p>
        </p:txBody>
      </p:sp>
      <p:sp>
        <p:nvSpPr>
          <p:cNvPr id="27" name="Textfeld 26">
            <a:extLst>
              <a:ext uri="{FF2B5EF4-FFF2-40B4-BE49-F238E27FC236}">
                <a16:creationId xmlns:a16="http://schemas.microsoft.com/office/drawing/2014/main" id="{EDB59ADC-D240-4941-9DD5-203A92C371F5}"/>
              </a:ext>
            </a:extLst>
          </p:cNvPr>
          <p:cNvSpPr txBox="1"/>
          <p:nvPr userDrawn="1"/>
        </p:nvSpPr>
        <p:spPr>
          <a:xfrm>
            <a:off x="4548555" y="5868027"/>
            <a:ext cx="3364380" cy="365668"/>
          </a:xfrm>
          <a:prstGeom prst="rect">
            <a:avLst/>
          </a:prstGeom>
        </p:spPr>
        <p:txBody>
          <a:bodyPr vert="horz" wrap="square" lIns="0" tIns="0" rIns="0" bIns="0" rtlCol="0" anchor="b">
            <a:noAutofit/>
          </a:bodyPr>
          <a:lstStyle/>
          <a:p>
            <a:pPr lvl="0"/>
            <a:r>
              <a:rPr lang="de-DE" sz="1100" kern="1200" dirty="0">
                <a:solidFill>
                  <a:schemeClr val="tx2"/>
                </a:solidFill>
                <a:latin typeface="Trebuchet MS" pitchFamily="34" charset="0"/>
                <a:ea typeface="+mn-ea"/>
                <a:cs typeface="Arial" charset="0"/>
                <a:hlinkClick r:id="rId2">
                  <a:extLst>
                    <a:ext uri="{A12FA001-AC4F-418D-AE19-62706E023703}">
                      <ahyp:hlinkClr xmlns:ahyp="http://schemas.microsoft.com/office/drawing/2018/hyperlinkcolor" val="tx"/>
                    </a:ext>
                  </a:extLst>
                </a:hlinkClick>
              </a:rPr>
              <a:t>www.pa.uni-bayreuth.de</a:t>
            </a:r>
            <a:endParaRPr lang="de-DE" sz="1100" kern="1200" dirty="0">
              <a:solidFill>
                <a:schemeClr val="tx2"/>
              </a:solidFill>
              <a:latin typeface="Trebuchet MS" pitchFamily="34" charset="0"/>
              <a:ea typeface="+mn-ea"/>
              <a:cs typeface="Arial" charset="0"/>
            </a:endParaRPr>
          </a:p>
          <a:p>
            <a:pPr lvl="0"/>
            <a:r>
              <a:rPr lang="de-DE" sz="1100" dirty="0">
                <a:solidFill>
                  <a:schemeClr val="tx2"/>
                </a:solidFill>
                <a:latin typeface="Trebuchet MS" panose="020B0603020202020204" pitchFamily="34" charset="0"/>
              </a:rPr>
              <a:t>https://www.wi.uni-bayreuth.de</a:t>
            </a:r>
          </a:p>
        </p:txBody>
      </p:sp>
      <p:sp>
        <p:nvSpPr>
          <p:cNvPr id="52" name="Bildplatzhalter 6">
            <a:extLst>
              <a:ext uri="{FF2B5EF4-FFF2-40B4-BE49-F238E27FC236}">
                <a16:creationId xmlns:a16="http://schemas.microsoft.com/office/drawing/2014/main" id="{35763F9D-4B65-48F0-807E-FAD09468A9A6}"/>
              </a:ext>
            </a:extLst>
          </p:cNvPr>
          <p:cNvSpPr>
            <a:spLocks noGrp="1"/>
          </p:cNvSpPr>
          <p:nvPr>
            <p:ph type="pic" sz="quarter" idx="13" hasCustomPrompt="1"/>
          </p:nvPr>
        </p:nvSpPr>
        <p:spPr>
          <a:xfrm>
            <a:off x="1" y="68263"/>
            <a:ext cx="4114800" cy="276999"/>
          </a:xfrm>
          <a:solidFill>
            <a:srgbClr val="B2DECF"/>
          </a:solidFill>
        </p:spPr>
        <p:txBody>
          <a:bodyPr/>
          <a:lstStyle>
            <a:lvl1pPr marL="0" indent="0">
              <a:buNone/>
              <a:defRPr/>
            </a:lvl1pPr>
          </a:lstStyle>
          <a:p>
            <a:r>
              <a:rPr lang="de-DE"/>
              <a:t> </a:t>
            </a:r>
            <a:endParaRPr lang="en-US"/>
          </a:p>
        </p:txBody>
      </p:sp>
      <p:pic>
        <p:nvPicPr>
          <p:cNvPr id="6" name="Grafik 5" descr="Ein Bild, das Text, Schrift, Screenshot, Grafiken enthält.&#10;&#10;Automatisch generierte Beschreibung">
            <a:extLst>
              <a:ext uri="{FF2B5EF4-FFF2-40B4-BE49-F238E27FC236}">
                <a16:creationId xmlns:a16="http://schemas.microsoft.com/office/drawing/2014/main" id="{2A77F8E3-6C03-68F3-15D7-89930D57C9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1233" y="273980"/>
            <a:ext cx="2152519" cy="666002"/>
          </a:xfrm>
          <a:prstGeom prst="rect">
            <a:avLst/>
          </a:prstGeom>
        </p:spPr>
      </p:pic>
    </p:spTree>
    <p:extLst>
      <p:ext uri="{BB962C8B-B14F-4D97-AF65-F5344CB8AC3E}">
        <p14:creationId xmlns:p14="http://schemas.microsoft.com/office/powerpoint/2010/main" val="2311311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903602570"/>
              </p:ext>
            </p:extLst>
          </p:nvPr>
        </p:nvGraphicFramePr>
        <p:xfrm>
          <a:off x="1961" y="1594"/>
          <a:ext cx="1954" cy="1586"/>
        </p:xfrm>
        <a:graphic>
          <a:graphicData uri="http://schemas.openxmlformats.org/presentationml/2006/ole">
            <mc:AlternateContent xmlns:mc="http://schemas.openxmlformats.org/markup-compatibility/2006">
              <mc:Choice xmlns:v="urn:schemas-microsoft-com:vml" Requires="v">
                <p:oleObj name="think-cell Folie" r:id="rId3" imgW="307" imgH="307" progId="TCLayout.ActiveDocument.1">
                  <p:embed/>
                </p:oleObj>
              </mc:Choice>
              <mc:Fallback>
                <p:oleObj name="think-cell Folie" r:id="rId3" imgW="307" imgH="307" progId="TCLayout.ActiveDocument.1">
                  <p:embed/>
                  <p:pic>
                    <p:nvPicPr>
                      <p:cNvPr id="4" name="Objekt 3" hidden="1"/>
                      <p:cNvPicPr/>
                      <p:nvPr/>
                    </p:nvPicPr>
                    <p:blipFill>
                      <a:blip r:embed="rId4"/>
                      <a:stretch>
                        <a:fillRect/>
                      </a:stretch>
                    </p:blipFill>
                    <p:spPr>
                      <a:xfrm>
                        <a:off x="1961" y="1594"/>
                        <a:ext cx="1954" cy="1586"/>
                      </a:xfrm>
                      <a:prstGeom prst="rect">
                        <a:avLst/>
                      </a:prstGeom>
                    </p:spPr>
                  </p:pic>
                </p:oleObj>
              </mc:Fallback>
            </mc:AlternateContent>
          </a:graphicData>
        </a:graphic>
      </p:graphicFrame>
      <p:sp>
        <p:nvSpPr>
          <p:cNvPr id="26" name="Inhaltsplatzhalter 2">
            <a:extLst>
              <a:ext uri="{FF2B5EF4-FFF2-40B4-BE49-F238E27FC236}">
                <a16:creationId xmlns:a16="http://schemas.microsoft.com/office/drawing/2014/main" id="{FC412243-2D64-4D54-B78F-8A6ACBFF8446}"/>
              </a:ext>
            </a:extLst>
          </p:cNvPr>
          <p:cNvSpPr>
            <a:spLocks noGrp="1"/>
          </p:cNvSpPr>
          <p:nvPr>
            <p:ph idx="1"/>
          </p:nvPr>
        </p:nvSpPr>
        <p:spPr>
          <a:xfrm>
            <a:off x="206965" y="1297630"/>
            <a:ext cx="11810677" cy="138499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7" name="Rectangle 2">
            <a:extLst>
              <a:ext uri="{FF2B5EF4-FFF2-40B4-BE49-F238E27FC236}">
                <a16:creationId xmlns:a16="http://schemas.microsoft.com/office/drawing/2014/main" id="{A683DAEE-6FC6-4B94-BA8F-E5034C1E9977}"/>
              </a:ext>
            </a:extLst>
          </p:cNvPr>
          <p:cNvSpPr>
            <a:spLocks noGrp="1" noChangeArrowheads="1"/>
          </p:cNvSpPr>
          <p:nvPr>
            <p:ph type="title"/>
          </p:nvPr>
        </p:nvSpPr>
        <p:spPr bwMode="black">
          <a:xfrm>
            <a:off x="206966" y="639638"/>
            <a:ext cx="10320299" cy="47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50077" rIns="100154" bIns="50077" numCol="1" anchor="b" anchorCtr="0" compatLnSpc="1">
            <a:prstTxWarp prst="textNoShape">
              <a:avLst/>
            </a:prstTxWarp>
          </a:bodyPr>
          <a:lstStyle/>
          <a:p>
            <a:pPr lvl="0"/>
            <a:r>
              <a:rPr lang="de-DE" altLang="de-DE"/>
              <a:t>Titelmasterformat durch Klicken bearbeiten</a:t>
            </a:r>
          </a:p>
        </p:txBody>
      </p:sp>
    </p:spTree>
    <p:extLst>
      <p:ext uri="{BB962C8B-B14F-4D97-AF65-F5344CB8AC3E}">
        <p14:creationId xmlns:p14="http://schemas.microsoft.com/office/powerpoint/2010/main" val="116229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lvl1pPr>
              <a:defRPr>
                <a:solidFill>
                  <a:schemeClr val="accent3"/>
                </a:solidFill>
              </a:defRPr>
            </a:lvl1pPr>
          </a:lstStyle>
          <a:p>
            <a:fld id="{A88A21C8-9F28-4A6C-AD25-FBA8B8FEFFB3}" type="datetime1">
              <a:rPr lang="de-DE" smtClean="0"/>
              <a:t>27.08.2024</a:t>
            </a:fld>
            <a:endParaRPr lang="en-US"/>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lvl1pPr>
              <a:defRPr>
                <a:solidFill>
                  <a:schemeClr val="accent3"/>
                </a:solidFill>
              </a:defRPr>
            </a:lvl1p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9"/>
            <a:ext cx="11088000"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8" y="6584720"/>
            <a:ext cx="9058033" cy="139606"/>
          </a:xfrm>
          <a:prstGeom prst="rect">
            <a:avLst/>
          </a:prstGeom>
        </p:spPr>
        <p:txBody>
          <a:bodyPr vert="horz" lIns="0" tIns="0" rIns="0" bIns="0" rtlCol="0" anchor="ctr">
            <a:noAutofit/>
          </a:bodyPr>
          <a:lstStyle>
            <a:lvl1pPr algn="l">
              <a:defRPr sz="810">
                <a:solidFill>
                  <a:schemeClr val="accent3"/>
                </a:solidFill>
              </a:defRPr>
            </a:lvl1pPr>
          </a:lstStyle>
          <a:p>
            <a:pPr>
              <a:defRPr/>
            </a:pPr>
            <a:r>
              <a:rPr lang="de-DE">
                <a:solidFill>
                  <a:srgbClr val="889194"/>
                </a:solidFill>
              </a:rPr>
              <a:t>ABBA </a:t>
            </a:r>
            <a:r>
              <a:rPr lang="de-DE"/>
              <a:t>| Yorck Zisgen </a:t>
            </a:r>
            <a:endParaRPr lang="en-US"/>
          </a:p>
        </p:txBody>
      </p:sp>
      <p:sp>
        <p:nvSpPr>
          <p:cNvPr id="11" name="Inhaltsplatzhalter 7">
            <a:extLst>
              <a:ext uri="{FF2B5EF4-FFF2-40B4-BE49-F238E27FC236}">
                <a16:creationId xmlns:a16="http://schemas.microsoft.com/office/drawing/2014/main" id="{6422D8EC-C3CA-413D-B435-E23AABA20096}"/>
              </a:ext>
            </a:extLst>
          </p:cNvPr>
          <p:cNvSpPr>
            <a:spLocks noGrp="1"/>
          </p:cNvSpPr>
          <p:nvPr>
            <p:ph sz="quarter" idx="17" hasCustomPrompt="1"/>
          </p:nvPr>
        </p:nvSpPr>
        <p:spPr>
          <a:xfrm>
            <a:off x="552000" y="6199455"/>
            <a:ext cx="11088000" cy="145553"/>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1522730116"/>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_Bild_2/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FAA6B5-141F-44B5-A6D7-591287D25944}"/>
              </a:ext>
            </a:extLst>
          </p:cNvPr>
          <p:cNvSpPr>
            <a:spLocks noGrp="1"/>
          </p:cNvSpPr>
          <p:nvPr>
            <p:ph type="title" hasCustomPrompt="1"/>
          </p:nvPr>
        </p:nvSpPr>
        <p:spPr/>
        <p:txBody>
          <a:bodyPr/>
          <a:lstStyle>
            <a:lvl1pPr>
              <a:defRPr/>
            </a:lvl1pPr>
          </a:lstStyle>
          <a:p>
            <a:r>
              <a:rPr lang="de-DE"/>
              <a:t>Inhalt_Bild_2/3</a:t>
            </a:r>
            <a:endParaRPr lang="en-US"/>
          </a:p>
        </p:txBody>
      </p:sp>
      <p:sp>
        <p:nvSpPr>
          <p:cNvPr id="3" name="Datumsplatzhalter 2">
            <a:extLst>
              <a:ext uri="{FF2B5EF4-FFF2-40B4-BE49-F238E27FC236}">
                <a16:creationId xmlns:a16="http://schemas.microsoft.com/office/drawing/2014/main" id="{EC9A54B5-3EC0-4E62-8E65-8B53A9175ED7}"/>
              </a:ext>
            </a:extLst>
          </p:cNvPr>
          <p:cNvSpPr>
            <a:spLocks noGrp="1"/>
          </p:cNvSpPr>
          <p:nvPr>
            <p:ph type="dt" sz="half" idx="10"/>
          </p:nvPr>
        </p:nvSpPr>
        <p:spPr/>
        <p:txBody>
          <a:bodyPr/>
          <a:lstStyle/>
          <a:p>
            <a:fld id="{05943016-6F44-43D1-940C-73E8CF2E89D1}" type="datetime1">
              <a:rPr lang="de-DE" smtClean="0"/>
              <a:t>27.08.2024</a:t>
            </a:fld>
            <a:endParaRPr lang="en-US"/>
          </a:p>
        </p:txBody>
      </p:sp>
      <p:sp>
        <p:nvSpPr>
          <p:cNvPr id="5" name="Foliennummernplatzhalter 4">
            <a:extLst>
              <a:ext uri="{FF2B5EF4-FFF2-40B4-BE49-F238E27FC236}">
                <a16:creationId xmlns:a16="http://schemas.microsoft.com/office/drawing/2014/main" id="{986950EE-5D2D-4DBE-B2BC-428939E6EAC4}"/>
              </a:ext>
            </a:extLst>
          </p:cNvPr>
          <p:cNvSpPr>
            <a:spLocks noGrp="1"/>
          </p:cNvSpPr>
          <p:nvPr>
            <p:ph type="sldNum" sz="quarter" idx="12"/>
          </p:nvPr>
        </p:nvSpPr>
        <p:spPr>
          <a:xfrm>
            <a:off x="11334062" y="6584720"/>
            <a:ext cx="304800" cy="353943"/>
          </a:xfrm>
        </p:spPr>
        <p:txBody>
          <a:bodyPr/>
          <a:lstStyle/>
          <a:p>
            <a:fld id="{64647E8F-5052-4581-98D0-7C32D5A45346}" type="slidenum">
              <a:rPr lang="en-US" smtClean="0"/>
              <a:pPr/>
              <a:t>‹Nr.›</a:t>
            </a:fld>
            <a:endParaRPr lang="en-US"/>
          </a:p>
        </p:txBody>
      </p:sp>
      <p:sp>
        <p:nvSpPr>
          <p:cNvPr id="8" name="Inhaltsplatzhalter 7">
            <a:extLst>
              <a:ext uri="{FF2B5EF4-FFF2-40B4-BE49-F238E27FC236}">
                <a16:creationId xmlns:a16="http://schemas.microsoft.com/office/drawing/2014/main" id="{9463866B-AFBB-4230-8C80-95837FE8A2EE}"/>
              </a:ext>
            </a:extLst>
          </p:cNvPr>
          <p:cNvSpPr>
            <a:spLocks noGrp="1"/>
          </p:cNvSpPr>
          <p:nvPr>
            <p:ph sz="quarter" idx="15"/>
          </p:nvPr>
        </p:nvSpPr>
        <p:spPr>
          <a:xfrm>
            <a:off x="550800" y="1449386"/>
            <a:ext cx="7178400" cy="13849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Rechteck 10">
            <a:extLst>
              <a:ext uri="{FF2B5EF4-FFF2-40B4-BE49-F238E27FC236}">
                <a16:creationId xmlns:a16="http://schemas.microsoft.com/office/drawing/2014/main" id="{E66560C2-5920-4C2E-BC72-15DF7369FF97}"/>
              </a:ext>
            </a:extLst>
          </p:cNvPr>
          <p:cNvSpPr/>
          <p:nvPr userDrawn="1"/>
        </p:nvSpPr>
        <p:spPr>
          <a:xfrm>
            <a:off x="0" y="2"/>
            <a:ext cx="12192000" cy="68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 name="Bildplatzhalter 11">
            <a:extLst>
              <a:ext uri="{FF2B5EF4-FFF2-40B4-BE49-F238E27FC236}">
                <a16:creationId xmlns:a16="http://schemas.microsoft.com/office/drawing/2014/main" id="{DCFAE809-57E6-4701-9CEE-97722EB9BA3B}"/>
              </a:ext>
            </a:extLst>
          </p:cNvPr>
          <p:cNvSpPr>
            <a:spLocks noGrp="1"/>
          </p:cNvSpPr>
          <p:nvPr>
            <p:ph type="pic" sz="quarter" idx="16" hasCustomPrompt="1"/>
          </p:nvPr>
        </p:nvSpPr>
        <p:spPr>
          <a:xfrm>
            <a:off x="8182510" y="1449386"/>
            <a:ext cx="3456355" cy="276999"/>
          </a:xfrm>
          <a:solidFill>
            <a:schemeClr val="tx2">
              <a:alpha val="30000"/>
            </a:schemeClr>
          </a:solidFill>
        </p:spPr>
        <p:txBody>
          <a:bodyPr/>
          <a:lstStyle>
            <a:lvl1pPr marL="0" indent="0">
              <a:buNone/>
              <a:defRPr/>
            </a:lvl1pPr>
          </a:lstStyle>
          <a:p>
            <a:r>
              <a:rPr lang="de-DE"/>
              <a:t> </a:t>
            </a:r>
            <a:endParaRPr lang="en-US"/>
          </a:p>
        </p:txBody>
      </p:sp>
      <p:sp>
        <p:nvSpPr>
          <p:cNvPr id="9" name="Inhaltsplatzhalter 7">
            <a:extLst>
              <a:ext uri="{FF2B5EF4-FFF2-40B4-BE49-F238E27FC236}">
                <a16:creationId xmlns:a16="http://schemas.microsoft.com/office/drawing/2014/main" id="{F9A99E4D-0B5F-4760-9338-D404BD1D1832}"/>
              </a:ext>
            </a:extLst>
          </p:cNvPr>
          <p:cNvSpPr>
            <a:spLocks noGrp="1"/>
          </p:cNvSpPr>
          <p:nvPr>
            <p:ph sz="quarter" idx="17" hasCustomPrompt="1"/>
          </p:nvPr>
        </p:nvSpPr>
        <p:spPr>
          <a:xfrm>
            <a:off x="8182510" y="6199455"/>
            <a:ext cx="3456355" cy="145553"/>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Bildquelle(n):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4" name="Inhaltsplatzhalter 7">
            <a:extLst>
              <a:ext uri="{FF2B5EF4-FFF2-40B4-BE49-F238E27FC236}">
                <a16:creationId xmlns:a16="http://schemas.microsoft.com/office/drawing/2014/main" id="{A651BD4C-A6A4-4605-B101-327106CF2B89}"/>
              </a:ext>
            </a:extLst>
          </p:cNvPr>
          <p:cNvSpPr>
            <a:spLocks noGrp="1"/>
          </p:cNvSpPr>
          <p:nvPr>
            <p:ph sz="quarter" idx="18" hasCustomPrompt="1"/>
          </p:nvPr>
        </p:nvSpPr>
        <p:spPr>
          <a:xfrm>
            <a:off x="550800" y="6199447"/>
            <a:ext cx="7178400" cy="145553"/>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3" name="Fußzeilenplatzhalter 12">
            <a:extLst>
              <a:ext uri="{FF2B5EF4-FFF2-40B4-BE49-F238E27FC236}">
                <a16:creationId xmlns:a16="http://schemas.microsoft.com/office/drawing/2014/main" id="{876FF18B-9FBA-49AD-932B-0F51BF1E28E3}"/>
              </a:ext>
            </a:extLst>
          </p:cNvPr>
          <p:cNvSpPr>
            <a:spLocks noGrp="1"/>
          </p:cNvSpPr>
          <p:nvPr>
            <p:ph type="ftr" sz="quarter" idx="3"/>
          </p:nvPr>
        </p:nvSpPr>
        <p:spPr>
          <a:xfrm>
            <a:off x="1566988" y="6584720"/>
            <a:ext cx="9058033" cy="139606"/>
          </a:xfrm>
          <a:prstGeom prst="rect">
            <a:avLst/>
          </a:prstGeom>
        </p:spPr>
        <p:txBody>
          <a:bodyPr vert="horz" lIns="0" tIns="0" rIns="0" bIns="0" rtlCol="0" anchor="ctr">
            <a:noAutofit/>
          </a:bodyPr>
          <a:lstStyle>
            <a:lvl1pPr algn="l">
              <a:defRPr sz="810">
                <a:solidFill>
                  <a:schemeClr val="accent2"/>
                </a:solidFill>
              </a:defRPr>
            </a:lvl1pPr>
          </a:lstStyle>
          <a:p>
            <a:pPr defTabSz="822960">
              <a:defRPr/>
            </a:pPr>
            <a:r>
              <a:rPr lang="de-DE">
                <a:solidFill>
                  <a:srgbClr val="8C8C8C"/>
                </a:solidFill>
              </a:rPr>
              <a:t>Universität Hohenheim | Vortragende*r </a:t>
            </a:r>
            <a:endParaRPr lang="en-US">
              <a:solidFill>
                <a:srgbClr val="8C8C8C"/>
              </a:solidFill>
              <a:cs typeface="+mn-cs"/>
            </a:endParaRPr>
          </a:p>
        </p:txBody>
      </p:sp>
    </p:spTree>
    <p:extLst>
      <p:ext uri="{BB962C8B-B14F-4D97-AF65-F5344CB8AC3E}">
        <p14:creationId xmlns:p14="http://schemas.microsoft.com/office/powerpoint/2010/main" val="3143652363"/>
      </p:ext>
    </p:extLst>
  </p:cSld>
  <p:clrMapOvr>
    <a:masterClrMapping/>
  </p:clrMapOvr>
  <p:extLst>
    <p:ext uri="{DCECCB84-F9BA-43D5-87BE-67443E8EF086}">
      <p15:sldGuideLst xmlns:p15="http://schemas.microsoft.com/office/powerpoint/2012/main">
        <p15:guide id="1" orient="horz" pos="36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1809108" cy="369332"/>
          </a:xfrm>
          <a:prstGeom prst="rect">
            <a:avLst/>
          </a:prstGeom>
        </p:spPr>
        <p:txBody>
          <a:bodyPr wrap="square" lIns="0" tIns="0" rIns="0" bIns="0">
            <a:spAutoFit/>
          </a:bodyPr>
          <a:lstStyle>
            <a:lvl1pPr>
              <a:defRPr sz="2400" b="1" i="0">
                <a:solidFill>
                  <a:srgbClr val="03895E"/>
                </a:solidFill>
                <a:latin typeface="Trebuchet MS"/>
                <a:cs typeface="Trebuchet MS"/>
              </a:defRPr>
            </a:lvl1pPr>
          </a:lstStyle>
          <a:p>
            <a:endParaRPr/>
          </a:p>
        </p:txBody>
      </p:sp>
      <p:sp>
        <p:nvSpPr>
          <p:cNvPr id="3" name="Holder 3"/>
          <p:cNvSpPr>
            <a:spLocks noGrp="1"/>
          </p:cNvSpPr>
          <p:nvPr>
            <p:ph type="body" idx="1"/>
          </p:nvPr>
        </p:nvSpPr>
        <p:spPr>
          <a:xfrm>
            <a:off x="287860" y="1274313"/>
            <a:ext cx="1161628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Generative KI</a:t>
            </a:r>
          </a:p>
        </p:txBody>
      </p:sp>
      <p:sp>
        <p:nvSpPr>
          <p:cNvPr id="7" name="Holder 4">
            <a:extLst>
              <a:ext uri="{FF2B5EF4-FFF2-40B4-BE49-F238E27FC236}">
                <a16:creationId xmlns:a16="http://schemas.microsoft.com/office/drawing/2014/main" id="{A3F9874E-E514-4237-9274-088D1521FBE5}"/>
              </a:ext>
            </a:extLst>
          </p:cNvPr>
          <p:cNvSpPr>
            <a:spLocks noGrp="1"/>
          </p:cNvSpPr>
          <p:nvPr>
            <p:ph type="ftr" sz="quarter" idx="3"/>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defRPr>
          <a:latin typeface="+mj-lt"/>
          <a:ea typeface="+mj-ea"/>
          <a:cs typeface="+mj-cs"/>
        </a:defRPr>
      </a:lvl1pPr>
    </p:titleStyle>
    <p:body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bodyStyle>
    <p:other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slideLayout" Target="../slideLayouts/slideLayout11.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tags" Target="../tags/tag6.xml"/><Relationship Id="rId16" Type="http://schemas.openxmlformats.org/officeDocument/2006/relationships/image" Target="../media/image63.svg"/><Relationship Id="rId1" Type="http://schemas.openxmlformats.org/officeDocument/2006/relationships/tags" Target="../tags/tag5.xml"/><Relationship Id="rId6" Type="http://schemas.openxmlformats.org/officeDocument/2006/relationships/image" Target="../media/image13.emf"/><Relationship Id="rId11" Type="http://schemas.openxmlformats.org/officeDocument/2006/relationships/image" Target="../media/image58.png"/><Relationship Id="rId5" Type="http://schemas.openxmlformats.org/officeDocument/2006/relationships/oleObject" Target="../embeddings/oleObject4.bin"/><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notesSlide" Target="../notesSlides/notesSlide17.xml"/><Relationship Id="rId9" Type="http://schemas.openxmlformats.org/officeDocument/2006/relationships/image" Target="../media/image56.png"/><Relationship Id="rId14" Type="http://schemas.openxmlformats.org/officeDocument/2006/relationships/image" Target="../media/image61.sv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5.sv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3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slideLayout" Target="../slideLayouts/slideLayout7.xml"/><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3.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3.bin"/><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notesSlide" Target="../notesSlides/notesSlide2.xml"/><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4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81.sv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3.sv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81.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9F86D-6D60-E00F-276D-D5A905B6A3A4}"/>
              </a:ext>
            </a:extLst>
          </p:cNvPr>
          <p:cNvSpPr>
            <a:spLocks noGrp="1"/>
          </p:cNvSpPr>
          <p:nvPr>
            <p:ph type="title"/>
          </p:nvPr>
        </p:nvSpPr>
        <p:spPr>
          <a:xfrm>
            <a:off x="4548557" y="1397593"/>
            <a:ext cx="7092583" cy="387798"/>
          </a:xfrm>
        </p:spPr>
        <p:txBody>
          <a:bodyPr/>
          <a:lstStyle/>
          <a:p>
            <a:r>
              <a:rPr lang="de-DE" dirty="0">
                <a:solidFill>
                  <a:srgbClr val="00A070"/>
                </a:solidFill>
              </a:rPr>
              <a:t>Generative KI</a:t>
            </a:r>
          </a:p>
        </p:txBody>
      </p:sp>
      <p:sp>
        <p:nvSpPr>
          <p:cNvPr id="3" name="Textplatzhalter 2">
            <a:extLst>
              <a:ext uri="{FF2B5EF4-FFF2-40B4-BE49-F238E27FC236}">
                <a16:creationId xmlns:a16="http://schemas.microsoft.com/office/drawing/2014/main" id="{A7A3762C-EB42-835C-6B73-350902E1E113}"/>
              </a:ext>
            </a:extLst>
          </p:cNvPr>
          <p:cNvSpPr>
            <a:spLocks noGrp="1"/>
          </p:cNvSpPr>
          <p:nvPr>
            <p:ph type="body" sz="quarter" idx="14"/>
          </p:nvPr>
        </p:nvSpPr>
        <p:spPr/>
        <p:txBody>
          <a:bodyPr vert="horz" wrap="square" lIns="0" tIns="0" rIns="0" bIns="0" rtlCol="0" anchor="t">
            <a:noAutofit/>
          </a:bodyPr>
          <a:lstStyle/>
          <a:p>
            <a:r>
              <a:rPr lang="de-DE" dirty="0"/>
              <a:t>Kapitel 2</a:t>
            </a:r>
          </a:p>
        </p:txBody>
      </p:sp>
      <p:sp>
        <p:nvSpPr>
          <p:cNvPr id="4" name="Textplatzhalter 3">
            <a:extLst>
              <a:ext uri="{FF2B5EF4-FFF2-40B4-BE49-F238E27FC236}">
                <a16:creationId xmlns:a16="http://schemas.microsoft.com/office/drawing/2014/main" id="{1AE12F49-58D9-6E24-4A57-05D2127AF077}"/>
              </a:ext>
            </a:extLst>
          </p:cNvPr>
          <p:cNvSpPr>
            <a:spLocks noGrp="1"/>
          </p:cNvSpPr>
          <p:nvPr>
            <p:ph type="body" sz="quarter" idx="15"/>
          </p:nvPr>
        </p:nvSpPr>
        <p:spPr>
          <a:xfrm>
            <a:off x="4548557" y="3045601"/>
            <a:ext cx="7092583" cy="332399"/>
          </a:xfrm>
        </p:spPr>
        <p:txBody>
          <a:bodyPr/>
          <a:lstStyle/>
          <a:p>
            <a:r>
              <a:rPr lang="de-DE" dirty="0"/>
              <a:t>Prof. Dr. Agnes Koschmider </a:t>
            </a:r>
          </a:p>
          <a:p>
            <a:endParaRPr lang="de-DE" dirty="0"/>
          </a:p>
        </p:txBody>
      </p:sp>
      <p:pic>
        <p:nvPicPr>
          <p:cNvPr id="6" name="Bildplatzhalter 5" descr="Ein Bild, das Zahnrad, Metallwaren, Rad, Transport enthält.&#10;&#10;Beschreibung automatisch generiert.">
            <a:extLst>
              <a:ext uri="{FF2B5EF4-FFF2-40B4-BE49-F238E27FC236}">
                <a16:creationId xmlns:a16="http://schemas.microsoft.com/office/drawing/2014/main" id="{0411BD4D-BF57-15A1-D3E4-19FF9299165C}"/>
              </a:ext>
            </a:extLst>
          </p:cNvPr>
          <p:cNvPicPr>
            <a:picLocks noGrp="1" noChangeAspect="1"/>
          </p:cNvPicPr>
          <p:nvPr>
            <p:ph type="pic" sz="quarter" idx="13"/>
          </p:nvPr>
        </p:nvPicPr>
        <p:blipFill>
          <a:blip r:embed="rId3"/>
          <a:srcRect l="8956" r="8956"/>
          <a:stretch/>
        </p:blipFill>
        <p:spPr>
          <a:xfrm>
            <a:off x="1" y="68263"/>
            <a:ext cx="4114800" cy="6789737"/>
          </a:xfrm>
        </p:spPr>
      </p:pic>
    </p:spTree>
    <p:extLst>
      <p:ext uri="{BB962C8B-B14F-4D97-AF65-F5344CB8AC3E}">
        <p14:creationId xmlns:p14="http://schemas.microsoft.com/office/powerpoint/2010/main" val="272714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CA1449-1F23-7DD7-EEBD-53F53844AD66}"/>
              </a:ext>
            </a:extLst>
          </p:cNvPr>
          <p:cNvSpPr>
            <a:spLocks noGrp="1"/>
          </p:cNvSpPr>
          <p:nvPr>
            <p:ph type="title"/>
          </p:nvPr>
        </p:nvSpPr>
        <p:spPr/>
        <p:txBody>
          <a:bodyPr/>
          <a:lstStyle/>
          <a:p>
            <a:r>
              <a:rPr lang="de-DE"/>
              <a:t>Beispiele betrieblicher Anwendungsfälle</a:t>
            </a:r>
          </a:p>
        </p:txBody>
      </p:sp>
      <p:sp>
        <p:nvSpPr>
          <p:cNvPr id="3" name="Datumsplatzhalter 2">
            <a:extLst>
              <a:ext uri="{FF2B5EF4-FFF2-40B4-BE49-F238E27FC236}">
                <a16:creationId xmlns:a16="http://schemas.microsoft.com/office/drawing/2014/main" id="{E7249504-A928-E3FD-3583-D0F58985F979}"/>
              </a:ext>
            </a:extLst>
          </p:cNvPr>
          <p:cNvSpPr>
            <a:spLocks noGrp="1"/>
          </p:cNvSpPr>
          <p:nvPr>
            <p:ph type="dt" sz="half" idx="10"/>
          </p:nvPr>
        </p:nvSpPr>
        <p:spPr/>
        <p:txBody>
          <a:bodyPr/>
          <a:lstStyle/>
          <a:p>
            <a:fld id="{F9386414-91D6-4C81-835C-463B4F31272B}" type="datetime1">
              <a:rPr lang="de-DE" smtClean="0"/>
              <a:pPr/>
              <a:t>27.08.2024</a:t>
            </a:fld>
            <a:endParaRPr lang="en-US"/>
          </a:p>
        </p:txBody>
      </p:sp>
      <p:sp>
        <p:nvSpPr>
          <p:cNvPr id="4" name="Foliennummernplatzhalter 3">
            <a:extLst>
              <a:ext uri="{FF2B5EF4-FFF2-40B4-BE49-F238E27FC236}">
                <a16:creationId xmlns:a16="http://schemas.microsoft.com/office/drawing/2014/main" id="{D873B990-81A6-0AB2-E21D-F4743D557872}"/>
              </a:ext>
            </a:extLst>
          </p:cNvPr>
          <p:cNvSpPr>
            <a:spLocks noGrp="1"/>
          </p:cNvSpPr>
          <p:nvPr>
            <p:ph type="sldNum" sz="quarter" idx="12"/>
          </p:nvPr>
        </p:nvSpPr>
        <p:spPr/>
        <p:txBody>
          <a:bodyPr/>
          <a:lstStyle/>
          <a:p>
            <a:fld id="{64647E8F-5052-4581-98D0-7C32D5A45346}" type="slidenum">
              <a:rPr lang="en-US" smtClean="0"/>
              <a:pPr/>
              <a:t>10</a:t>
            </a:fld>
            <a:endParaRPr lang="en-US"/>
          </a:p>
        </p:txBody>
      </p:sp>
      <p:sp>
        <p:nvSpPr>
          <p:cNvPr id="5" name="Inhaltsplatzhalter 4">
            <a:extLst>
              <a:ext uri="{FF2B5EF4-FFF2-40B4-BE49-F238E27FC236}">
                <a16:creationId xmlns:a16="http://schemas.microsoft.com/office/drawing/2014/main" id="{D8CB4148-6D26-CB22-D935-20A3FD6D73B6}"/>
              </a:ext>
            </a:extLst>
          </p:cNvPr>
          <p:cNvSpPr>
            <a:spLocks noGrp="1"/>
          </p:cNvSpPr>
          <p:nvPr>
            <p:ph sz="quarter" idx="13"/>
          </p:nvPr>
        </p:nvSpPr>
        <p:spPr>
          <a:xfrm>
            <a:off x="660961" y="1739267"/>
            <a:ext cx="13305600" cy="3600986"/>
          </a:xfrm>
        </p:spPr>
        <p:txBody>
          <a:bodyPr/>
          <a:lstStyle/>
          <a:p>
            <a:r>
              <a:rPr lang="de-DE" b="1" u="sng"/>
              <a:t>Beispiel 1:</a:t>
            </a:r>
            <a:r>
              <a:rPr lang="de-DE" b="1"/>
              <a:t> Verbesserungen im Kundensupport</a:t>
            </a:r>
          </a:p>
          <a:p>
            <a:r>
              <a:rPr lang="de-DE"/>
              <a:t>Automatisierung der E-Mail-Antworten im Kundensupport</a:t>
            </a:r>
          </a:p>
          <a:p>
            <a:r>
              <a:rPr lang="de-DE"/>
              <a:t>kundenorientierte Antworten auf häufig gestellte Fragen generieren</a:t>
            </a:r>
          </a:p>
          <a:p>
            <a:pPr lvl="1"/>
            <a:r>
              <a:rPr lang="de-DE"/>
              <a:t>Entlastung von Support-Mitarbeitern</a:t>
            </a:r>
          </a:p>
          <a:p>
            <a:r>
              <a:rPr lang="de-DE"/>
              <a:t>API-basierte Anwendung für Supportmitarbeiter, um Antworten generieren zu lassen</a:t>
            </a:r>
          </a:p>
          <a:p>
            <a:endParaRPr lang="de-DE" b="1"/>
          </a:p>
          <a:p>
            <a:endParaRPr lang="de-DE" b="1"/>
          </a:p>
          <a:p>
            <a:r>
              <a:rPr lang="de-DE" b="1" u="sng"/>
              <a:t>Beispiel 2:</a:t>
            </a:r>
            <a:r>
              <a:rPr lang="de-DE" b="1"/>
              <a:t> Verbesserung der SEO – Search Engine </a:t>
            </a:r>
            <a:r>
              <a:rPr lang="de-DE" b="1" err="1"/>
              <a:t>Optimization</a:t>
            </a:r>
            <a:endParaRPr lang="de-DE" b="1"/>
          </a:p>
          <a:p>
            <a:r>
              <a:rPr lang="de-DE"/>
              <a:t>Keyword-Optimierung</a:t>
            </a:r>
          </a:p>
          <a:p>
            <a:r>
              <a:rPr lang="de-DE"/>
              <a:t>inhaltliche Optimierung</a:t>
            </a:r>
          </a:p>
          <a:p>
            <a:r>
              <a:rPr lang="de-DE"/>
              <a:t>API als Plugin für das verwendete CMS (Content Management System)</a:t>
            </a:r>
          </a:p>
          <a:p>
            <a:endParaRPr lang="de-DE"/>
          </a:p>
          <a:p>
            <a:endParaRPr lang="de-DE"/>
          </a:p>
        </p:txBody>
      </p:sp>
      <p:sp>
        <p:nvSpPr>
          <p:cNvPr id="6" name="Fußzeilenplatzhalter 5">
            <a:extLst>
              <a:ext uri="{FF2B5EF4-FFF2-40B4-BE49-F238E27FC236}">
                <a16:creationId xmlns:a16="http://schemas.microsoft.com/office/drawing/2014/main" id="{67F1680B-390A-CCB6-781D-8CBDCA0F8053}"/>
              </a:ext>
            </a:extLst>
          </p:cNvPr>
          <p:cNvSpPr>
            <a:spLocks noGrp="1"/>
          </p:cNvSpPr>
          <p:nvPr>
            <p:ph type="ftr" sz="quarter" idx="3"/>
          </p:nvPr>
        </p:nvSpPr>
        <p:spPr/>
        <p:txBody>
          <a:bodyPr/>
          <a:lstStyle/>
          <a:p>
            <a:pPr>
              <a:defRPr/>
            </a:pPr>
            <a:r>
              <a:rPr lang="de-DE">
                <a:solidFill>
                  <a:srgbClr val="889194"/>
                </a:solidFill>
              </a:rPr>
              <a:t>ABBA </a:t>
            </a:r>
            <a:r>
              <a:rPr lang="de-DE"/>
              <a:t>| Vortragende*r </a:t>
            </a:r>
            <a:endParaRPr lang="en-US"/>
          </a:p>
        </p:txBody>
      </p:sp>
      <p:sp>
        <p:nvSpPr>
          <p:cNvPr id="7" name="Inhaltsplatzhalter 6">
            <a:extLst>
              <a:ext uri="{FF2B5EF4-FFF2-40B4-BE49-F238E27FC236}">
                <a16:creationId xmlns:a16="http://schemas.microsoft.com/office/drawing/2014/main" id="{4E421B3A-E326-0BDD-FBC5-1D7C238DF6BC}"/>
              </a:ext>
            </a:extLst>
          </p:cNvPr>
          <p:cNvSpPr>
            <a:spLocks noGrp="1"/>
          </p:cNvSpPr>
          <p:nvPr>
            <p:ph sz="quarter" idx="17"/>
          </p:nvPr>
        </p:nvSpPr>
        <p:spPr/>
        <p:txBody>
          <a:bodyPr/>
          <a:lstStyle/>
          <a:p>
            <a:endParaRPr lang="de-DE"/>
          </a:p>
        </p:txBody>
      </p:sp>
    </p:spTree>
    <p:extLst>
      <p:ext uri="{BB962C8B-B14F-4D97-AF65-F5344CB8AC3E}">
        <p14:creationId xmlns:p14="http://schemas.microsoft.com/office/powerpoint/2010/main" val="385368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952647-5AE4-027E-95E4-3F9F0F675F0C}"/>
              </a:ext>
            </a:extLst>
          </p:cNvPr>
          <p:cNvSpPr>
            <a:spLocks noGrp="1"/>
          </p:cNvSpPr>
          <p:nvPr>
            <p:ph type="title"/>
          </p:nvPr>
        </p:nvSpPr>
        <p:spPr>
          <a:xfrm>
            <a:off x="1105322" y="709382"/>
            <a:ext cx="7247322" cy="574357"/>
          </a:xfrm>
        </p:spPr>
        <p:txBody>
          <a:bodyPr anchor="b">
            <a:normAutofit fontScale="90000"/>
          </a:bodyPr>
          <a:lstStyle/>
          <a:p>
            <a:r>
              <a:rPr lang="de-DE"/>
              <a:t>GPT-4 in Action 1: Morgan Stanleys interner Wissensmanagement-Chatbot</a:t>
            </a:r>
          </a:p>
        </p:txBody>
      </p:sp>
      <p:sp>
        <p:nvSpPr>
          <p:cNvPr id="4" name="Foliennummernplatzhalter 3">
            <a:extLst>
              <a:ext uri="{FF2B5EF4-FFF2-40B4-BE49-F238E27FC236}">
                <a16:creationId xmlns:a16="http://schemas.microsoft.com/office/drawing/2014/main" id="{BAF9BBCC-2849-6DDC-182A-EE7B6ACE150F}"/>
              </a:ext>
            </a:extLst>
          </p:cNvPr>
          <p:cNvSpPr>
            <a:spLocks noGrp="1"/>
          </p:cNvSpPr>
          <p:nvPr>
            <p:ph type="sldNum" sz="quarter" idx="12"/>
          </p:nvPr>
        </p:nvSpPr>
        <p:spPr>
          <a:xfrm>
            <a:off x="10810256" y="6269150"/>
            <a:ext cx="274320" cy="125646"/>
          </a:xfrm>
        </p:spPr>
        <p:txBody>
          <a:bodyPr anchor="ctr">
            <a:normAutofit fontScale="85000" lnSpcReduction="20000"/>
          </a:bodyPr>
          <a:lstStyle/>
          <a:p>
            <a:pPr>
              <a:spcAft>
                <a:spcPts val="540"/>
              </a:spcAft>
            </a:pPr>
            <a:fld id="{64647E8F-5052-4581-98D0-7C32D5A45346}" type="slidenum">
              <a:rPr lang="en-US" smtClean="0"/>
              <a:pPr>
                <a:spcAft>
                  <a:spcPts val="540"/>
                </a:spcAft>
              </a:pPr>
              <a:t>11</a:t>
            </a:fld>
            <a:endParaRPr lang="en-US"/>
          </a:p>
        </p:txBody>
      </p:sp>
      <p:sp>
        <p:nvSpPr>
          <p:cNvPr id="12" name="Content Placeholder 6">
            <a:extLst>
              <a:ext uri="{FF2B5EF4-FFF2-40B4-BE49-F238E27FC236}">
                <a16:creationId xmlns:a16="http://schemas.microsoft.com/office/drawing/2014/main" id="{F9C766EF-67CF-B477-F04F-E8FDC40A7013}"/>
              </a:ext>
            </a:extLst>
          </p:cNvPr>
          <p:cNvSpPr>
            <a:spLocks noGrp="1"/>
          </p:cNvSpPr>
          <p:nvPr>
            <p:ph sz="quarter" idx="17"/>
          </p:nvPr>
        </p:nvSpPr>
        <p:spPr>
          <a:xfrm>
            <a:off x="7973859" y="5907855"/>
            <a:ext cx="3110719" cy="145553"/>
          </a:xfrm>
        </p:spPr>
        <p:txBody>
          <a:bodyPr/>
          <a:lstStyle/>
          <a:p>
            <a:r>
              <a:rPr lang="en-US"/>
              <a:t>https://openai.com/customer-stories/morgan-stanley</a:t>
            </a:r>
          </a:p>
        </p:txBody>
      </p:sp>
      <p:sp>
        <p:nvSpPr>
          <p:cNvPr id="11" name="Textfeld 10">
            <a:extLst>
              <a:ext uri="{FF2B5EF4-FFF2-40B4-BE49-F238E27FC236}">
                <a16:creationId xmlns:a16="http://schemas.microsoft.com/office/drawing/2014/main" id="{75251655-934B-854D-AE2A-58E70524A8BD}"/>
              </a:ext>
            </a:extLst>
          </p:cNvPr>
          <p:cNvSpPr txBox="1"/>
          <p:nvPr/>
        </p:nvSpPr>
        <p:spPr>
          <a:xfrm>
            <a:off x="1372981" y="184751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de-DE" sz="1260">
              <a:solidFill>
                <a:schemeClr val="accent3">
                  <a:lumMod val="75000"/>
                </a:schemeClr>
              </a:solidFill>
            </a:endParaRPr>
          </a:p>
        </p:txBody>
      </p:sp>
      <p:sp>
        <p:nvSpPr>
          <p:cNvPr id="16" name="Rechteck: abgerundete Ecken 15">
            <a:extLst>
              <a:ext uri="{FF2B5EF4-FFF2-40B4-BE49-F238E27FC236}">
                <a16:creationId xmlns:a16="http://schemas.microsoft.com/office/drawing/2014/main" id="{7E1C3634-01CA-4C10-88B8-925E8963D49F}"/>
              </a:ext>
            </a:extLst>
          </p:cNvPr>
          <p:cNvSpPr/>
          <p:nvPr/>
        </p:nvSpPr>
        <p:spPr bwMode="auto">
          <a:xfrm>
            <a:off x="1821730" y="168342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de-DE" sz="1440" b="1">
                <a:solidFill>
                  <a:schemeClr val="bg1"/>
                </a:solidFill>
              </a:rPr>
              <a:t>Wie setzt Morgan Stanley AI ein?</a:t>
            </a:r>
          </a:p>
        </p:txBody>
      </p:sp>
      <p:sp>
        <p:nvSpPr>
          <p:cNvPr id="18" name="Textfeld 17">
            <a:extLst>
              <a:ext uri="{FF2B5EF4-FFF2-40B4-BE49-F238E27FC236}">
                <a16:creationId xmlns:a16="http://schemas.microsoft.com/office/drawing/2014/main" id="{EC64410C-8BC7-BC4E-BD78-57DF806793E8}"/>
              </a:ext>
            </a:extLst>
          </p:cNvPr>
          <p:cNvSpPr txBox="1"/>
          <p:nvPr/>
        </p:nvSpPr>
        <p:spPr>
          <a:xfrm>
            <a:off x="1372981" y="396770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de-DE" sz="1260">
              <a:solidFill>
                <a:schemeClr val="accent3">
                  <a:lumMod val="75000"/>
                </a:schemeClr>
              </a:solidFill>
            </a:endParaRPr>
          </a:p>
          <a:p>
            <a:pPr marL="257176" indent="-257176" algn="ctr">
              <a:buFont typeface="Arial" panose="020B0604020202020204" pitchFamily="34" charset="0"/>
              <a:buChar char="•"/>
            </a:pPr>
            <a:endParaRPr lang="de-DE" sz="144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9" name="Rechteck: abgerundete Ecken 18">
            <a:extLst>
              <a:ext uri="{FF2B5EF4-FFF2-40B4-BE49-F238E27FC236}">
                <a16:creationId xmlns:a16="http://schemas.microsoft.com/office/drawing/2014/main" id="{1E873EBE-00C6-667E-388C-F52B44A46591}"/>
              </a:ext>
            </a:extLst>
          </p:cNvPr>
          <p:cNvSpPr/>
          <p:nvPr/>
        </p:nvSpPr>
        <p:spPr bwMode="auto">
          <a:xfrm>
            <a:off x="1821730" y="380361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en-US" sz="1440" b="1" err="1">
                <a:solidFill>
                  <a:schemeClr val="bg1"/>
                </a:solidFill>
              </a:rPr>
              <a:t>Welche</a:t>
            </a:r>
            <a:r>
              <a:rPr lang="en-US" sz="1440" b="1">
                <a:solidFill>
                  <a:schemeClr val="bg1"/>
                </a:solidFill>
              </a:rPr>
              <a:t> </a:t>
            </a:r>
            <a:r>
              <a:rPr lang="en-US" sz="1440" b="1" err="1">
                <a:solidFill>
                  <a:schemeClr val="bg1"/>
                </a:solidFill>
              </a:rPr>
              <a:t>Mehrwerte</a:t>
            </a:r>
            <a:r>
              <a:rPr lang="en-US" sz="1440" b="1">
                <a:solidFill>
                  <a:schemeClr val="bg1"/>
                </a:solidFill>
              </a:rPr>
              <a:t> </a:t>
            </a:r>
            <a:r>
              <a:rPr lang="en-US" sz="1440" b="1" err="1">
                <a:solidFill>
                  <a:schemeClr val="bg1"/>
                </a:solidFill>
              </a:rPr>
              <a:t>werden</a:t>
            </a:r>
            <a:r>
              <a:rPr lang="en-US" sz="1440" b="1">
                <a:solidFill>
                  <a:schemeClr val="bg1"/>
                </a:solidFill>
              </a:rPr>
              <a:t> </a:t>
            </a:r>
            <a:r>
              <a:rPr lang="en-US" sz="1440" b="1" err="1">
                <a:solidFill>
                  <a:schemeClr val="bg1"/>
                </a:solidFill>
              </a:rPr>
              <a:t>ermöglicht</a:t>
            </a:r>
            <a:r>
              <a:rPr lang="en-US" sz="1440" b="1">
                <a:solidFill>
                  <a:schemeClr val="bg1"/>
                </a:solidFill>
              </a:rPr>
              <a:t>?</a:t>
            </a:r>
            <a:endParaRPr lang="de-DE" sz="1440" b="1">
              <a:solidFill>
                <a:schemeClr val="bg1"/>
              </a:solidFill>
            </a:endParaRPr>
          </a:p>
        </p:txBody>
      </p:sp>
      <p:pic>
        <p:nvPicPr>
          <p:cNvPr id="5" name="Morgan_Stanley_AI_Chatbot-vimeo-807655461-hls-fastly_skyfire_sep-972">
            <a:hlinkClick r:id="" action="ppaction://media"/>
            <a:extLst>
              <a:ext uri="{FF2B5EF4-FFF2-40B4-BE49-F238E27FC236}">
                <a16:creationId xmlns:a16="http://schemas.microsoft.com/office/drawing/2014/main" id="{F37F3B07-E6CE-BE6A-3A16-1FB6665089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02595" y="1690317"/>
            <a:ext cx="4781983" cy="2689866"/>
          </a:xfrm>
          <a:prstGeom prst="rect">
            <a:avLst/>
          </a:prstGeom>
        </p:spPr>
      </p:pic>
      <p:sp>
        <p:nvSpPr>
          <p:cNvPr id="8" name="Textfeld 7">
            <a:extLst>
              <a:ext uri="{FF2B5EF4-FFF2-40B4-BE49-F238E27FC236}">
                <a16:creationId xmlns:a16="http://schemas.microsoft.com/office/drawing/2014/main" id="{6E7CA708-5C57-44D0-4DA2-B23647F9A1D0}"/>
              </a:ext>
            </a:extLst>
          </p:cNvPr>
          <p:cNvSpPr txBox="1"/>
          <p:nvPr/>
        </p:nvSpPr>
        <p:spPr>
          <a:xfrm>
            <a:off x="1696437" y="2202538"/>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Bereitstellung eines internen Chatbots für seine Finanzberater
Veränderung der Art und Weise, wie Vermögensverwaltungsmitarbeiter relevante Informationen finden</a:t>
            </a:r>
            <a:endParaRPr lang="en-US" sz="1440">
              <a:solidFill>
                <a:schemeClr val="accent3">
                  <a:lumMod val="75000"/>
                </a:schemeClr>
              </a:solidFill>
            </a:endParaRPr>
          </a:p>
          <a:p>
            <a:pPr marL="257176" indent="-257176">
              <a:buFont typeface="Arial" panose="020B0604020202020204" pitchFamily="34" charset="0"/>
              <a:buChar char="•"/>
            </a:pPr>
            <a:endParaRPr lang="en-US" sz="1440">
              <a:solidFill>
                <a:schemeClr val="accent3">
                  <a:lumMod val="75000"/>
                </a:schemeClr>
              </a:solidFill>
            </a:endParaRPr>
          </a:p>
          <a:p>
            <a:pPr marL="257176" indent="-257176">
              <a:buFont typeface="Wingdings" panose="05000000000000000000" pitchFamily="2" charset="2"/>
              <a:buChar char="§"/>
            </a:pPr>
            <a:endParaRPr lang="en-US" sz="1260">
              <a:solidFill>
                <a:schemeClr val="accent3">
                  <a:lumMod val="75000"/>
                </a:schemeClr>
              </a:solidFill>
            </a:endParaRPr>
          </a:p>
        </p:txBody>
      </p:sp>
      <p:sp>
        <p:nvSpPr>
          <p:cNvPr id="9" name="Textfeld 8">
            <a:extLst>
              <a:ext uri="{FF2B5EF4-FFF2-40B4-BE49-F238E27FC236}">
                <a16:creationId xmlns:a16="http://schemas.microsoft.com/office/drawing/2014/main" id="{85BDE5B7-6CC9-9C4A-B8CD-0C4464EA96C2}"/>
              </a:ext>
            </a:extLst>
          </p:cNvPr>
          <p:cNvSpPr txBox="1"/>
          <p:nvPr/>
        </p:nvSpPr>
        <p:spPr>
          <a:xfrm>
            <a:off x="1696437" y="4331974"/>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Umwandeln von Erkenntnissen in handlungsorientierte Formate</a:t>
            </a:r>
          </a:p>
          <a:p>
            <a:pPr marL="257176" indent="-257176">
              <a:buFont typeface="Arial" panose="020B0604020202020204" pitchFamily="34" charset="0"/>
              <a:buChar char="•"/>
            </a:pPr>
            <a:r>
              <a:rPr lang="en-US" sz="1440" err="1">
                <a:solidFill>
                  <a:schemeClr val="accent3">
                    <a:lumMod val="75000"/>
                  </a:schemeClr>
                </a:solidFill>
              </a:rPr>
              <a:t>Verkürzung</a:t>
            </a:r>
            <a:r>
              <a:rPr lang="en-US" sz="1440">
                <a:solidFill>
                  <a:schemeClr val="accent3">
                    <a:lumMod val="75000"/>
                  </a:schemeClr>
                </a:solidFill>
              </a:rPr>
              <a:t> von </a:t>
            </a:r>
            <a:r>
              <a:rPr lang="en-US" sz="1440" err="1">
                <a:solidFill>
                  <a:schemeClr val="accent3">
                    <a:lumMod val="75000"/>
                  </a:schemeClr>
                </a:solidFill>
              </a:rPr>
              <a:t>Suchzeiten</a:t>
            </a:r>
            <a:r>
              <a:rPr lang="en-US" sz="1440">
                <a:solidFill>
                  <a:schemeClr val="accent3">
                    <a:lumMod val="75000"/>
                  </a:schemeClr>
                </a:solidFill>
              </a:rPr>
              <a:t>
</a:t>
            </a:r>
            <a:r>
              <a:rPr lang="de-DE" sz="1440">
                <a:solidFill>
                  <a:schemeClr val="accent3">
                    <a:lumMod val="75000"/>
                  </a:schemeClr>
                </a:solidFill>
              </a:rPr>
              <a:t>Automatisierung der Verarbeitung und Synthetisierung von Inhalten</a:t>
            </a:r>
            <a:endParaRPr lang="en-US" sz="1260">
              <a:solidFill>
                <a:schemeClr val="accent3">
                  <a:lumMod val="75000"/>
                </a:schemeClr>
              </a:solidFill>
            </a:endParaRPr>
          </a:p>
        </p:txBody>
      </p:sp>
      <p:sp>
        <p:nvSpPr>
          <p:cNvPr id="14" name="Textfeld 13">
            <a:extLst>
              <a:ext uri="{FF2B5EF4-FFF2-40B4-BE49-F238E27FC236}">
                <a16:creationId xmlns:a16="http://schemas.microsoft.com/office/drawing/2014/main" id="{4B716846-3B78-A8BD-5F0D-8C4AEB34DF66}"/>
              </a:ext>
            </a:extLst>
          </p:cNvPr>
          <p:cNvSpPr txBox="1"/>
          <p:nvPr/>
        </p:nvSpPr>
        <p:spPr>
          <a:xfrm>
            <a:off x="6302593" y="4478887"/>
            <a:ext cx="5154403" cy="1041182"/>
          </a:xfrm>
          <a:prstGeom prst="rect">
            <a:avLst/>
          </a:prstGeom>
          <a:noFill/>
        </p:spPr>
        <p:txBody>
          <a:bodyPr wrap="square">
            <a:spAutoFit/>
          </a:bodyPr>
          <a:lstStyle/>
          <a:p>
            <a:r>
              <a:rPr lang="en-US" sz="1440" i="1"/>
              <a:t>“Think of it as having our Chief Investment Strategist, Chief Global Economist, Global Equities Strategist, and every other analyst around the globe on call for every advisor, every day”</a:t>
            </a:r>
          </a:p>
          <a:p>
            <a:endParaRPr lang="en-US" sz="900">
              <a:solidFill>
                <a:srgbClr val="000000"/>
              </a:solidFill>
              <a:latin typeface="Soehne"/>
            </a:endParaRPr>
          </a:p>
          <a:p>
            <a:r>
              <a:rPr lang="en-US" sz="946">
                <a:solidFill>
                  <a:srgbClr val="000000"/>
                </a:solidFill>
                <a:latin typeface="Soehne"/>
              </a:rPr>
              <a:t>Jeff McMillan, Head of Analytics, Data &amp; Innovation</a:t>
            </a:r>
            <a:r>
              <a:rPr lang="en-US" sz="946" i="1">
                <a:solidFill>
                  <a:srgbClr val="000000"/>
                </a:solidFill>
                <a:latin typeface="Soehne"/>
              </a:rPr>
              <a:t> for Morgan Stanley Wealth Management</a:t>
            </a:r>
            <a:endParaRPr lang="en-US" sz="946" i="1"/>
          </a:p>
        </p:txBody>
      </p:sp>
      <p:sp>
        <p:nvSpPr>
          <p:cNvPr id="21" name="Inhaltsplatzhalter 20">
            <a:extLst>
              <a:ext uri="{FF2B5EF4-FFF2-40B4-BE49-F238E27FC236}">
                <a16:creationId xmlns:a16="http://schemas.microsoft.com/office/drawing/2014/main" id="{5CED4195-6310-505E-FF99-AA7C6D21426F}"/>
              </a:ext>
            </a:extLst>
          </p:cNvPr>
          <p:cNvSpPr>
            <a:spLocks noGrp="1"/>
          </p:cNvSpPr>
          <p:nvPr>
            <p:ph sz="quarter" idx="18"/>
          </p:nvPr>
        </p:nvSpPr>
        <p:spPr/>
        <p:txBody>
          <a:bodyPr/>
          <a:lstStyle/>
          <a:p>
            <a:endParaRPr lang="en-US"/>
          </a:p>
        </p:txBody>
      </p:sp>
      <p:sp>
        <p:nvSpPr>
          <p:cNvPr id="7" name="Datumsplatzhalter 2">
            <a:extLst>
              <a:ext uri="{FF2B5EF4-FFF2-40B4-BE49-F238E27FC236}">
                <a16:creationId xmlns:a16="http://schemas.microsoft.com/office/drawing/2014/main" id="{DC02FE22-1DC7-E54B-305F-5B1001893C62}"/>
              </a:ext>
            </a:extLst>
          </p:cNvPr>
          <p:cNvSpPr>
            <a:spLocks noGrp="1"/>
          </p:cNvSpPr>
          <p:nvPr>
            <p:ph type="dt" sz="half" idx="10"/>
          </p:nvPr>
        </p:nvSpPr>
        <p:spPr>
          <a:xfrm>
            <a:off x="1105379" y="6269150"/>
            <a:ext cx="699666" cy="125646"/>
          </a:xfrm>
        </p:spPr>
        <p:txBody>
          <a:bodyPr/>
          <a:lstStyle/>
          <a:p>
            <a:fld id="{AF0B30F1-22DF-4452-ADC9-230621FB6F25}" type="datetime4">
              <a:rPr lang="en-US" noProof="0" smtClean="0"/>
              <a:t>August 27, 2024</a:t>
            </a:fld>
            <a:endParaRPr lang="en-US" noProof="0"/>
          </a:p>
        </p:txBody>
      </p:sp>
      <p:sp>
        <p:nvSpPr>
          <p:cNvPr id="10" name="Fußzeilenplatzhalter 6">
            <a:extLst>
              <a:ext uri="{FF2B5EF4-FFF2-40B4-BE49-F238E27FC236}">
                <a16:creationId xmlns:a16="http://schemas.microsoft.com/office/drawing/2014/main" id="{9020FEBD-D031-11E6-C550-51B7561EE7DA}"/>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Tree>
    <p:extLst>
      <p:ext uri="{BB962C8B-B14F-4D97-AF65-F5344CB8AC3E}">
        <p14:creationId xmlns:p14="http://schemas.microsoft.com/office/powerpoint/2010/main" val="133076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451B5-66E7-A4E8-6825-3F6974C9E43F}"/>
              </a:ext>
            </a:extLst>
          </p:cNvPr>
          <p:cNvSpPr>
            <a:spLocks noGrp="1"/>
          </p:cNvSpPr>
          <p:nvPr>
            <p:ph type="title"/>
          </p:nvPr>
        </p:nvSpPr>
        <p:spPr>
          <a:xfrm>
            <a:off x="1105376" y="709378"/>
            <a:ext cx="7714685" cy="738664"/>
          </a:xfrm>
        </p:spPr>
        <p:txBody>
          <a:bodyPr/>
          <a:lstStyle/>
          <a:p>
            <a:r>
              <a:rPr lang="de-DE"/>
              <a:t>GPT-4 in Action 2: </a:t>
            </a:r>
            <a:r>
              <a:rPr lang="de-DE" err="1"/>
              <a:t>Zivio</a:t>
            </a:r>
            <a:r>
              <a:rPr lang="de-DE"/>
              <a:t> Beschaffungsplattform vereinfacht Projekt-</a:t>
            </a:r>
            <a:r>
              <a:rPr lang="de-DE" err="1"/>
              <a:t>Scoping</a:t>
            </a:r>
            <a:r>
              <a:rPr lang="de-DE"/>
              <a:t> </a:t>
            </a:r>
            <a:endParaRPr lang="en-US"/>
          </a:p>
        </p:txBody>
      </p:sp>
      <p:sp>
        <p:nvSpPr>
          <p:cNvPr id="4" name="Foliennummernplatzhalter 3">
            <a:extLst>
              <a:ext uri="{FF2B5EF4-FFF2-40B4-BE49-F238E27FC236}">
                <a16:creationId xmlns:a16="http://schemas.microsoft.com/office/drawing/2014/main" id="{C0A74D2F-E480-A06D-0CAB-C60381DFA2ED}"/>
              </a:ext>
            </a:extLst>
          </p:cNvPr>
          <p:cNvSpPr>
            <a:spLocks noGrp="1"/>
          </p:cNvSpPr>
          <p:nvPr>
            <p:ph type="sldNum" sz="quarter" idx="12"/>
          </p:nvPr>
        </p:nvSpPr>
        <p:spPr>
          <a:xfrm>
            <a:off x="11334062" y="6584720"/>
            <a:ext cx="304800" cy="176972"/>
          </a:xfrm>
        </p:spPr>
        <p:txBody>
          <a:bodyPr/>
          <a:lstStyle/>
          <a:p>
            <a:fld id="{64647E8F-5052-4581-98D0-7C32D5A45346}" type="slidenum">
              <a:rPr lang="en-US" smtClean="0"/>
              <a:pPr/>
              <a:t>12</a:t>
            </a:fld>
            <a:endParaRPr lang="en-US"/>
          </a:p>
        </p:txBody>
      </p:sp>
      <p:pic>
        <p:nvPicPr>
          <p:cNvPr id="16" name="ScopeIQ_demo-vimeo-821303557-hls-fastly_skyfire_sep-762">
            <a:hlinkClick r:id="" action="ppaction://media"/>
            <a:extLst>
              <a:ext uri="{FF2B5EF4-FFF2-40B4-BE49-F238E27FC236}">
                <a16:creationId xmlns:a16="http://schemas.microsoft.com/office/drawing/2014/main" id="{21604695-2FCC-45A9-9396-C3D8C2DE9D46}"/>
              </a:ext>
            </a:extLst>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6105455" y="2051592"/>
            <a:ext cx="5353750" cy="3007363"/>
          </a:xfrm>
        </p:spPr>
      </p:pic>
      <p:sp>
        <p:nvSpPr>
          <p:cNvPr id="8" name="Inhaltsplatzhalter 7">
            <a:extLst>
              <a:ext uri="{FF2B5EF4-FFF2-40B4-BE49-F238E27FC236}">
                <a16:creationId xmlns:a16="http://schemas.microsoft.com/office/drawing/2014/main" id="{3BBA67B4-25C2-60E9-E6F2-FD54355C75C1}"/>
              </a:ext>
            </a:extLst>
          </p:cNvPr>
          <p:cNvSpPr>
            <a:spLocks noGrp="1"/>
          </p:cNvSpPr>
          <p:nvPr>
            <p:ph sz="quarter" idx="18"/>
          </p:nvPr>
        </p:nvSpPr>
        <p:spPr/>
        <p:txBody>
          <a:bodyPr/>
          <a:lstStyle/>
          <a:p>
            <a:endParaRPr lang="en-US"/>
          </a:p>
        </p:txBody>
      </p:sp>
      <p:sp>
        <p:nvSpPr>
          <p:cNvPr id="10" name="Textfeld 9">
            <a:extLst>
              <a:ext uri="{FF2B5EF4-FFF2-40B4-BE49-F238E27FC236}">
                <a16:creationId xmlns:a16="http://schemas.microsoft.com/office/drawing/2014/main" id="{8FAC78A3-D11A-560F-D55D-FAF312F2A927}"/>
              </a:ext>
            </a:extLst>
          </p:cNvPr>
          <p:cNvSpPr txBox="1"/>
          <p:nvPr/>
        </p:nvSpPr>
        <p:spPr>
          <a:xfrm>
            <a:off x="1372981" y="184751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en-US" sz="1260">
              <a:solidFill>
                <a:schemeClr val="accent3">
                  <a:lumMod val="75000"/>
                </a:schemeClr>
              </a:solidFill>
            </a:endParaRPr>
          </a:p>
          <a:p>
            <a:pPr marL="257176" indent="-257176" algn="ctr">
              <a:buFont typeface="Arial" panose="020B0604020202020204" pitchFamily="34" charset="0"/>
              <a:buChar char="•"/>
            </a:pPr>
            <a:endParaRPr lang="en-US" sz="126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1" name="Rechteck: abgerundete Ecken 10">
            <a:extLst>
              <a:ext uri="{FF2B5EF4-FFF2-40B4-BE49-F238E27FC236}">
                <a16:creationId xmlns:a16="http://schemas.microsoft.com/office/drawing/2014/main" id="{2200107D-B3D0-1B70-EE83-09F240014698}"/>
              </a:ext>
            </a:extLst>
          </p:cNvPr>
          <p:cNvSpPr/>
          <p:nvPr/>
        </p:nvSpPr>
        <p:spPr bwMode="auto">
          <a:xfrm>
            <a:off x="1821730" y="168342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de-DE" sz="1440" b="1">
                <a:solidFill>
                  <a:schemeClr val="bg1"/>
                </a:solidFill>
              </a:rPr>
              <a:t>Wie setzt </a:t>
            </a:r>
            <a:r>
              <a:rPr lang="de-DE" sz="1440" b="1" err="1">
                <a:solidFill>
                  <a:schemeClr val="bg1"/>
                </a:solidFill>
              </a:rPr>
              <a:t>Zivio</a:t>
            </a:r>
            <a:r>
              <a:rPr lang="de-DE" sz="1440" b="1">
                <a:solidFill>
                  <a:schemeClr val="bg1"/>
                </a:solidFill>
              </a:rPr>
              <a:t> AI ein?</a:t>
            </a:r>
          </a:p>
        </p:txBody>
      </p:sp>
      <p:sp>
        <p:nvSpPr>
          <p:cNvPr id="12" name="Textfeld 11">
            <a:extLst>
              <a:ext uri="{FF2B5EF4-FFF2-40B4-BE49-F238E27FC236}">
                <a16:creationId xmlns:a16="http://schemas.microsoft.com/office/drawing/2014/main" id="{21E55A23-7AE7-D431-7965-E3059C1D9C44}"/>
              </a:ext>
            </a:extLst>
          </p:cNvPr>
          <p:cNvSpPr txBox="1"/>
          <p:nvPr/>
        </p:nvSpPr>
        <p:spPr>
          <a:xfrm>
            <a:off x="1372981" y="396770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de-DE" sz="1260">
              <a:solidFill>
                <a:schemeClr val="accent3">
                  <a:lumMod val="75000"/>
                </a:schemeClr>
              </a:solidFill>
            </a:endParaRPr>
          </a:p>
          <a:p>
            <a:pPr marL="257176" indent="-257176" algn="ctr">
              <a:buFont typeface="Arial" panose="020B0604020202020204" pitchFamily="34" charset="0"/>
              <a:buChar char="•"/>
            </a:pPr>
            <a:endParaRPr lang="de-DE" sz="144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3" name="Rechteck: abgerundete Ecken 12">
            <a:extLst>
              <a:ext uri="{FF2B5EF4-FFF2-40B4-BE49-F238E27FC236}">
                <a16:creationId xmlns:a16="http://schemas.microsoft.com/office/drawing/2014/main" id="{5A0B7217-8945-EBCB-F7A1-4134F1BF08FD}"/>
              </a:ext>
            </a:extLst>
          </p:cNvPr>
          <p:cNvSpPr/>
          <p:nvPr/>
        </p:nvSpPr>
        <p:spPr bwMode="auto">
          <a:xfrm>
            <a:off x="1821730" y="380361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en-US" sz="1440" b="1" err="1">
                <a:solidFill>
                  <a:schemeClr val="bg1"/>
                </a:solidFill>
              </a:rPr>
              <a:t>Welche</a:t>
            </a:r>
            <a:r>
              <a:rPr lang="en-US" sz="1440" b="1">
                <a:solidFill>
                  <a:schemeClr val="bg1"/>
                </a:solidFill>
              </a:rPr>
              <a:t> </a:t>
            </a:r>
            <a:r>
              <a:rPr lang="en-US" sz="1440" b="1" err="1">
                <a:solidFill>
                  <a:schemeClr val="bg1"/>
                </a:solidFill>
              </a:rPr>
              <a:t>Mehrwerte</a:t>
            </a:r>
            <a:r>
              <a:rPr lang="en-US" sz="1440" b="1">
                <a:solidFill>
                  <a:schemeClr val="bg1"/>
                </a:solidFill>
              </a:rPr>
              <a:t> </a:t>
            </a:r>
            <a:r>
              <a:rPr lang="en-US" sz="1440" b="1" err="1">
                <a:solidFill>
                  <a:schemeClr val="bg1"/>
                </a:solidFill>
              </a:rPr>
              <a:t>werden</a:t>
            </a:r>
            <a:r>
              <a:rPr lang="en-US" sz="1440" b="1">
                <a:solidFill>
                  <a:schemeClr val="bg1"/>
                </a:solidFill>
              </a:rPr>
              <a:t> </a:t>
            </a:r>
            <a:r>
              <a:rPr lang="en-US" sz="1440" b="1" err="1">
                <a:solidFill>
                  <a:schemeClr val="bg1"/>
                </a:solidFill>
              </a:rPr>
              <a:t>ermöglicht</a:t>
            </a:r>
            <a:r>
              <a:rPr lang="en-US" sz="1440" b="1">
                <a:solidFill>
                  <a:schemeClr val="bg1"/>
                </a:solidFill>
              </a:rPr>
              <a:t>?</a:t>
            </a:r>
            <a:endParaRPr lang="de-DE" sz="1440" b="1">
              <a:solidFill>
                <a:schemeClr val="bg1"/>
              </a:solidFill>
            </a:endParaRPr>
          </a:p>
        </p:txBody>
      </p:sp>
      <p:sp>
        <p:nvSpPr>
          <p:cNvPr id="14" name="Textfeld 13">
            <a:extLst>
              <a:ext uri="{FF2B5EF4-FFF2-40B4-BE49-F238E27FC236}">
                <a16:creationId xmlns:a16="http://schemas.microsoft.com/office/drawing/2014/main" id="{3678C1F5-0EDA-48CF-D169-52E2331CAACD}"/>
              </a:ext>
            </a:extLst>
          </p:cNvPr>
          <p:cNvSpPr txBox="1"/>
          <p:nvPr/>
        </p:nvSpPr>
        <p:spPr>
          <a:xfrm>
            <a:off x="1696437" y="2202538"/>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Angebot eines KI-gestützten Tools zur Beschleunigung des </a:t>
            </a:r>
            <a:r>
              <a:rPr lang="de-DE" sz="1440" err="1">
                <a:solidFill>
                  <a:schemeClr val="accent3">
                    <a:lumMod val="75000"/>
                  </a:schemeClr>
                </a:solidFill>
              </a:rPr>
              <a:t>Scopings</a:t>
            </a:r>
            <a:r>
              <a:rPr lang="de-DE" sz="1440">
                <a:solidFill>
                  <a:schemeClr val="accent3">
                    <a:lumMod val="75000"/>
                  </a:schemeClr>
                </a:solidFill>
              </a:rPr>
              <a:t> für Arbeitsaufträge und Dienstleistungsprojekte</a:t>
            </a:r>
            <a:endParaRPr lang="en-US" sz="1260">
              <a:solidFill>
                <a:schemeClr val="accent3">
                  <a:lumMod val="75000"/>
                </a:schemeClr>
              </a:solidFill>
            </a:endParaRPr>
          </a:p>
        </p:txBody>
      </p:sp>
      <p:sp>
        <p:nvSpPr>
          <p:cNvPr id="15" name="Textfeld 14">
            <a:extLst>
              <a:ext uri="{FF2B5EF4-FFF2-40B4-BE49-F238E27FC236}">
                <a16:creationId xmlns:a16="http://schemas.microsoft.com/office/drawing/2014/main" id="{C59982B5-AA7B-5129-A7EB-C45EDB1C80A5}"/>
              </a:ext>
            </a:extLst>
          </p:cNvPr>
          <p:cNvSpPr txBox="1"/>
          <p:nvPr/>
        </p:nvSpPr>
        <p:spPr>
          <a:xfrm>
            <a:off x="1696437" y="4331974"/>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Unterstützung bei der Entwicklung des Umfangs durch Bereitstellung erster Entwürfe und Begleitung durch nachfolgende Phasen</a:t>
            </a:r>
            <a:endParaRPr lang="en-US" sz="1260">
              <a:solidFill>
                <a:schemeClr val="accent3">
                  <a:lumMod val="75000"/>
                </a:schemeClr>
              </a:solidFill>
            </a:endParaRPr>
          </a:p>
        </p:txBody>
      </p:sp>
      <p:sp>
        <p:nvSpPr>
          <p:cNvPr id="17" name="Content Placeholder 6">
            <a:extLst>
              <a:ext uri="{FF2B5EF4-FFF2-40B4-BE49-F238E27FC236}">
                <a16:creationId xmlns:a16="http://schemas.microsoft.com/office/drawing/2014/main" id="{CFBA4276-AA7B-8CFF-99D9-0B22EB766423}"/>
              </a:ext>
            </a:extLst>
          </p:cNvPr>
          <p:cNvSpPr txBox="1">
            <a:spLocks/>
          </p:cNvSpPr>
          <p:nvPr/>
        </p:nvSpPr>
        <p:spPr>
          <a:xfrm>
            <a:off x="7973859" y="5923802"/>
            <a:ext cx="3110719" cy="129606"/>
          </a:xfrm>
          <a:prstGeom prst="rect">
            <a:avLst/>
          </a:prstGeom>
        </p:spPr>
        <p:txBody>
          <a:bodyPr vert="horz" lIns="0" tIns="0" rIns="0" bIns="0" rtlCol="0" anchor="b">
            <a:noAutofit/>
          </a:bodyPr>
          <a:lstStyle>
            <a:lvl1pPr marL="0" indent="0" algn="r" defTabSz="742950" rtl="0" eaLnBrk="1" latinLnBrk="0" hangingPunct="1">
              <a:lnSpc>
                <a:spcPct val="100000"/>
              </a:lnSpc>
              <a:spcBef>
                <a:spcPts val="600"/>
              </a:spcBef>
              <a:buFont typeface="Wingdings" panose="05000000000000000000" pitchFamily="2" charset="2"/>
              <a:buNone/>
              <a:defRPr sz="1050" i="1" kern="1200">
                <a:solidFill>
                  <a:schemeClr val="accent2"/>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050" kern="1200">
                <a:solidFill>
                  <a:schemeClr val="accent2"/>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000" kern="1200">
                <a:solidFill>
                  <a:schemeClr val="accent2"/>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r>
              <a:rPr lang="en-US" sz="946"/>
              <a:t>https://www.zivio.com/scopeiq</a:t>
            </a:r>
          </a:p>
        </p:txBody>
      </p:sp>
      <p:sp>
        <p:nvSpPr>
          <p:cNvPr id="5" name="Datumsplatzhalter 2">
            <a:extLst>
              <a:ext uri="{FF2B5EF4-FFF2-40B4-BE49-F238E27FC236}">
                <a16:creationId xmlns:a16="http://schemas.microsoft.com/office/drawing/2014/main" id="{E8993992-9CCB-6F47-CCF8-5154A5BED96C}"/>
              </a:ext>
            </a:extLst>
          </p:cNvPr>
          <p:cNvSpPr>
            <a:spLocks noGrp="1"/>
          </p:cNvSpPr>
          <p:nvPr>
            <p:ph type="dt" sz="half" idx="10"/>
          </p:nvPr>
        </p:nvSpPr>
        <p:spPr>
          <a:xfrm>
            <a:off x="1105379" y="6269150"/>
            <a:ext cx="699666" cy="125646"/>
          </a:xfrm>
        </p:spPr>
        <p:txBody>
          <a:bodyPr/>
          <a:lstStyle/>
          <a:p>
            <a:fld id="{8320D87F-3BFD-437B-BAB8-4C217D06FF04}" type="datetime4">
              <a:rPr lang="en-US" noProof="0" smtClean="0"/>
              <a:t>August 27, 2024</a:t>
            </a:fld>
            <a:endParaRPr lang="en-US" noProof="0"/>
          </a:p>
        </p:txBody>
      </p:sp>
      <p:sp>
        <p:nvSpPr>
          <p:cNvPr id="6" name="Fußzeilenplatzhalter 6">
            <a:extLst>
              <a:ext uri="{FF2B5EF4-FFF2-40B4-BE49-F238E27FC236}">
                <a16:creationId xmlns:a16="http://schemas.microsoft.com/office/drawing/2014/main" id="{15F6FDD1-3B6D-56C5-4FB5-15D338644E24}"/>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Tree>
    <p:extLst>
      <p:ext uri="{BB962C8B-B14F-4D97-AF65-F5344CB8AC3E}">
        <p14:creationId xmlns:p14="http://schemas.microsoft.com/office/powerpoint/2010/main" val="38433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E4287B-A5C2-6C40-3BAC-B77DED19E66E}"/>
              </a:ext>
            </a:extLst>
          </p:cNvPr>
          <p:cNvSpPr>
            <a:spLocks noGrp="1"/>
          </p:cNvSpPr>
          <p:nvPr>
            <p:ph type="title"/>
          </p:nvPr>
        </p:nvSpPr>
        <p:spPr/>
        <p:txBody>
          <a:bodyPr/>
          <a:lstStyle/>
          <a:p>
            <a:r>
              <a:rPr lang="de-DE"/>
              <a:t>GPT-4 in Action 3: </a:t>
            </a:r>
            <a:r>
              <a:rPr lang="en-US"/>
              <a:t>Microsoft 365 Copilot in Office-</a:t>
            </a:r>
            <a:r>
              <a:rPr lang="en-US" err="1"/>
              <a:t>Anwendungen</a:t>
            </a:r>
            <a:endParaRPr lang="en-US"/>
          </a:p>
        </p:txBody>
      </p:sp>
      <p:sp>
        <p:nvSpPr>
          <p:cNvPr id="11" name="Inhaltsplatzhalter 10">
            <a:extLst>
              <a:ext uri="{FF2B5EF4-FFF2-40B4-BE49-F238E27FC236}">
                <a16:creationId xmlns:a16="http://schemas.microsoft.com/office/drawing/2014/main" id="{2924AC28-1B03-B976-BDFE-FE0A1C577219}"/>
              </a:ext>
            </a:extLst>
          </p:cNvPr>
          <p:cNvSpPr>
            <a:spLocks noGrp="1"/>
          </p:cNvSpPr>
          <p:nvPr>
            <p:ph sz="quarter" idx="17"/>
          </p:nvPr>
        </p:nvSpPr>
        <p:spPr/>
        <p:txBody>
          <a:bodyPr/>
          <a:lstStyle/>
          <a:p>
            <a:endParaRPr lang="en-US"/>
          </a:p>
        </p:txBody>
      </p:sp>
      <p:pic>
        <p:nvPicPr>
          <p:cNvPr id="3" name="Microsoft's AI Future of Work Event： Everything Revealed in 8 Minutes">
            <a:hlinkClick r:id="" action="ppaction://media"/>
            <a:extLst>
              <a:ext uri="{FF2B5EF4-FFF2-40B4-BE49-F238E27FC236}">
                <a16:creationId xmlns:a16="http://schemas.microsoft.com/office/drawing/2014/main" id="{F82517F7-9E1F-D8AA-08AB-D1D07C2514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3897" y="1506720"/>
            <a:ext cx="8384206" cy="4716115"/>
          </a:xfrm>
          <a:prstGeom prst="rect">
            <a:avLst/>
          </a:prstGeom>
        </p:spPr>
      </p:pic>
      <p:sp>
        <p:nvSpPr>
          <p:cNvPr id="4" name="Content Placeholder 6">
            <a:extLst>
              <a:ext uri="{FF2B5EF4-FFF2-40B4-BE49-F238E27FC236}">
                <a16:creationId xmlns:a16="http://schemas.microsoft.com/office/drawing/2014/main" id="{F696FBB5-42C4-BE68-32C3-20FDF3ABDD11}"/>
              </a:ext>
            </a:extLst>
          </p:cNvPr>
          <p:cNvSpPr txBox="1">
            <a:spLocks/>
          </p:cNvSpPr>
          <p:nvPr/>
        </p:nvSpPr>
        <p:spPr>
          <a:xfrm>
            <a:off x="7177384" y="6331972"/>
            <a:ext cx="3110719" cy="129606"/>
          </a:xfrm>
          <a:prstGeom prst="rect">
            <a:avLst/>
          </a:prstGeom>
          <a:noFill/>
        </p:spPr>
        <p:txBody>
          <a:bodyPr vert="horz" lIns="0" tIns="0" rIns="0" bIns="0" rtlCol="0" anchor="b">
            <a:noAutofit/>
          </a:bodyPr>
          <a:lstStyle>
            <a:lvl1pPr marL="0" indent="0" algn="r" defTabSz="742950" rtl="0" eaLnBrk="1" latinLnBrk="0" hangingPunct="1">
              <a:lnSpc>
                <a:spcPct val="100000"/>
              </a:lnSpc>
              <a:spcBef>
                <a:spcPts val="600"/>
              </a:spcBef>
              <a:buFont typeface="Wingdings" panose="05000000000000000000" pitchFamily="2" charset="2"/>
              <a:buNone/>
              <a:defRPr sz="1050" i="1" kern="1200">
                <a:solidFill>
                  <a:schemeClr val="accent2"/>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050" kern="1200">
                <a:solidFill>
                  <a:schemeClr val="accent2"/>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000" kern="1200">
                <a:solidFill>
                  <a:schemeClr val="accent2"/>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r>
              <a:rPr lang="en-US" sz="946">
                <a:solidFill>
                  <a:schemeClr val="bg1">
                    <a:lumMod val="50000"/>
                  </a:schemeClr>
                </a:solidFill>
              </a:rPr>
              <a:t>https://youtu.be/VqhDnaqhnd4m</a:t>
            </a:r>
          </a:p>
        </p:txBody>
      </p:sp>
      <p:sp>
        <p:nvSpPr>
          <p:cNvPr id="12" name="Datumsplatzhalter 2">
            <a:extLst>
              <a:ext uri="{FF2B5EF4-FFF2-40B4-BE49-F238E27FC236}">
                <a16:creationId xmlns:a16="http://schemas.microsoft.com/office/drawing/2014/main" id="{F84220F9-B42D-3C50-FC9F-ADD548D6C82B}"/>
              </a:ext>
            </a:extLst>
          </p:cNvPr>
          <p:cNvSpPr>
            <a:spLocks noGrp="1"/>
          </p:cNvSpPr>
          <p:nvPr>
            <p:ph type="dt" sz="half" idx="10"/>
          </p:nvPr>
        </p:nvSpPr>
        <p:spPr>
          <a:xfrm>
            <a:off x="1105379" y="6269150"/>
            <a:ext cx="699666" cy="125646"/>
          </a:xfrm>
        </p:spPr>
        <p:txBody>
          <a:bodyPr/>
          <a:lstStyle/>
          <a:p>
            <a:fld id="{9A22200D-30DA-4FBA-908A-38D775218775}" type="datetime4">
              <a:rPr lang="en-US" noProof="0" smtClean="0"/>
              <a:t>August 27, 2024</a:t>
            </a:fld>
            <a:endParaRPr lang="en-US" noProof="0"/>
          </a:p>
        </p:txBody>
      </p:sp>
      <p:sp>
        <p:nvSpPr>
          <p:cNvPr id="13" name="Fußzeilenplatzhalter 6">
            <a:extLst>
              <a:ext uri="{FF2B5EF4-FFF2-40B4-BE49-F238E27FC236}">
                <a16:creationId xmlns:a16="http://schemas.microsoft.com/office/drawing/2014/main" id="{532F146B-743C-F3DD-7E25-1158D9C2F095}"/>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5" name="Foliennummernplatzhalter 4">
            <a:extLst>
              <a:ext uri="{FF2B5EF4-FFF2-40B4-BE49-F238E27FC236}">
                <a16:creationId xmlns:a16="http://schemas.microsoft.com/office/drawing/2014/main" id="{64EFC444-B593-A1C5-7B5F-0A22CF069B7A}"/>
              </a:ext>
            </a:extLst>
          </p:cNvPr>
          <p:cNvSpPr>
            <a:spLocks noGrp="1"/>
          </p:cNvSpPr>
          <p:nvPr>
            <p:ph type="sldNum" sz="quarter" idx="12"/>
          </p:nvPr>
        </p:nvSpPr>
        <p:spPr/>
        <p:txBody>
          <a:bodyPr/>
          <a:lstStyle/>
          <a:p>
            <a:fld id="{64647E8F-5052-4581-98D0-7C32D5A45346}" type="slidenum">
              <a:rPr lang="en-US" noProof="0" smtClean="0"/>
              <a:pPr/>
              <a:t>13</a:t>
            </a:fld>
            <a:endParaRPr lang="en-US" noProof="0"/>
          </a:p>
        </p:txBody>
      </p:sp>
      <p:sp>
        <p:nvSpPr>
          <p:cNvPr id="6" name="Textfeld 5">
            <a:extLst>
              <a:ext uri="{FF2B5EF4-FFF2-40B4-BE49-F238E27FC236}">
                <a16:creationId xmlns:a16="http://schemas.microsoft.com/office/drawing/2014/main" id="{AD1EFE14-85B6-242C-E364-993FDB63909F}"/>
              </a:ext>
            </a:extLst>
          </p:cNvPr>
          <p:cNvSpPr txBox="1"/>
          <p:nvPr/>
        </p:nvSpPr>
        <p:spPr>
          <a:xfrm>
            <a:off x="4301331" y="5923596"/>
            <a:ext cx="2492063" cy="591504"/>
          </a:xfrm>
          <a:prstGeom prst="rect">
            <a:avLst/>
          </a:prstGeom>
          <a:solidFill>
            <a:srgbClr val="FFFF00"/>
          </a:solidFill>
        </p:spPr>
        <p:txBody>
          <a:bodyPr vert="horz" wrap="square" lIns="0" tIns="0" rIns="0" bIns="0" rtlCol="0">
            <a:noAutofit/>
          </a:bodyPr>
          <a:lstStyle/>
          <a:p>
            <a:pPr algn="l"/>
            <a:r>
              <a:rPr lang="en-US" sz="1260">
                <a:solidFill>
                  <a:srgbClr val="4B4B4B"/>
                </a:solidFill>
              </a:rPr>
              <a:t>Folie </a:t>
            </a:r>
            <a:r>
              <a:rPr lang="en-US" sz="1260" err="1">
                <a:solidFill>
                  <a:srgbClr val="4B4B4B"/>
                </a:solidFill>
              </a:rPr>
              <a:t>übersetzen</a:t>
            </a:r>
            <a:r>
              <a:rPr lang="en-US" sz="1260">
                <a:solidFill>
                  <a:srgbClr val="4B4B4B"/>
                </a:solidFill>
              </a:rPr>
              <a:t>, Boxen analog </a:t>
            </a:r>
            <a:r>
              <a:rPr lang="en-US" sz="1260" err="1">
                <a:solidFill>
                  <a:srgbClr val="4B4B4B"/>
                </a:solidFill>
              </a:rPr>
              <a:t>zu</a:t>
            </a:r>
            <a:r>
              <a:rPr lang="en-US" sz="1260">
                <a:solidFill>
                  <a:srgbClr val="4B4B4B"/>
                </a:solidFill>
              </a:rPr>
              <a:t> </a:t>
            </a:r>
            <a:r>
              <a:rPr lang="en-US" sz="1260" err="1">
                <a:solidFill>
                  <a:srgbClr val="4B4B4B"/>
                </a:solidFill>
              </a:rPr>
              <a:t>vorherigen</a:t>
            </a:r>
            <a:r>
              <a:rPr lang="en-US" sz="1260">
                <a:solidFill>
                  <a:srgbClr val="4B4B4B"/>
                </a:solidFill>
              </a:rPr>
              <a:t> </a:t>
            </a:r>
            <a:r>
              <a:rPr lang="en-US" sz="1260" err="1">
                <a:solidFill>
                  <a:srgbClr val="4B4B4B"/>
                </a:solidFill>
              </a:rPr>
              <a:t>Folien</a:t>
            </a:r>
            <a:r>
              <a:rPr lang="en-US" sz="1260">
                <a:solidFill>
                  <a:srgbClr val="4B4B4B"/>
                </a:solidFill>
              </a:rPr>
              <a:t> </a:t>
            </a:r>
            <a:r>
              <a:rPr lang="en-US" sz="1260" err="1">
                <a:solidFill>
                  <a:srgbClr val="4B4B4B"/>
                </a:solidFill>
              </a:rPr>
              <a:t>einbauen</a:t>
            </a:r>
            <a:endParaRPr lang="en-US" sz="1260">
              <a:solidFill>
                <a:srgbClr val="4B4B4B"/>
              </a:solidFill>
            </a:endParaRPr>
          </a:p>
        </p:txBody>
      </p:sp>
    </p:spTree>
    <p:extLst>
      <p:ext uri="{BB962C8B-B14F-4D97-AF65-F5344CB8AC3E}">
        <p14:creationId xmlns:p14="http://schemas.microsoft.com/office/powerpoint/2010/main" val="49483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952647-5AE4-027E-95E4-3F9F0F675F0C}"/>
              </a:ext>
            </a:extLst>
          </p:cNvPr>
          <p:cNvSpPr>
            <a:spLocks noGrp="1"/>
          </p:cNvSpPr>
          <p:nvPr>
            <p:ph type="title"/>
          </p:nvPr>
        </p:nvSpPr>
        <p:spPr>
          <a:xfrm>
            <a:off x="1105322" y="709382"/>
            <a:ext cx="7247322" cy="574357"/>
          </a:xfrm>
        </p:spPr>
        <p:txBody>
          <a:bodyPr anchor="b">
            <a:normAutofit fontScale="90000"/>
          </a:bodyPr>
          <a:lstStyle/>
          <a:p>
            <a:r>
              <a:rPr lang="de-DE"/>
              <a:t>GPT-4 in Action 4: Stripe-Zahlungsplattform verbessert Kundeninteraktion </a:t>
            </a:r>
          </a:p>
        </p:txBody>
      </p:sp>
      <p:sp>
        <p:nvSpPr>
          <p:cNvPr id="4" name="Foliennummernplatzhalter 3">
            <a:extLst>
              <a:ext uri="{FF2B5EF4-FFF2-40B4-BE49-F238E27FC236}">
                <a16:creationId xmlns:a16="http://schemas.microsoft.com/office/drawing/2014/main" id="{BAF9BBCC-2849-6DDC-182A-EE7B6ACE150F}"/>
              </a:ext>
            </a:extLst>
          </p:cNvPr>
          <p:cNvSpPr>
            <a:spLocks noGrp="1"/>
          </p:cNvSpPr>
          <p:nvPr>
            <p:ph type="sldNum" sz="quarter" idx="12"/>
          </p:nvPr>
        </p:nvSpPr>
        <p:spPr>
          <a:xfrm>
            <a:off x="10810256" y="6269150"/>
            <a:ext cx="274320" cy="125646"/>
          </a:xfrm>
        </p:spPr>
        <p:txBody>
          <a:bodyPr anchor="ctr">
            <a:normAutofit fontScale="85000" lnSpcReduction="20000"/>
          </a:bodyPr>
          <a:lstStyle/>
          <a:p>
            <a:pPr>
              <a:spcAft>
                <a:spcPts val="540"/>
              </a:spcAft>
            </a:pPr>
            <a:fld id="{64647E8F-5052-4581-98D0-7C32D5A45346}" type="slidenum">
              <a:rPr lang="en-US" smtClean="0"/>
              <a:pPr>
                <a:spcAft>
                  <a:spcPts val="540"/>
                </a:spcAft>
              </a:pPr>
              <a:t>14</a:t>
            </a:fld>
            <a:endParaRPr lang="en-US"/>
          </a:p>
        </p:txBody>
      </p:sp>
      <p:sp>
        <p:nvSpPr>
          <p:cNvPr id="12" name="Content Placeholder 6">
            <a:extLst>
              <a:ext uri="{FF2B5EF4-FFF2-40B4-BE49-F238E27FC236}">
                <a16:creationId xmlns:a16="http://schemas.microsoft.com/office/drawing/2014/main" id="{F9C766EF-67CF-B477-F04F-E8FDC40A7013}"/>
              </a:ext>
            </a:extLst>
          </p:cNvPr>
          <p:cNvSpPr>
            <a:spLocks noGrp="1"/>
          </p:cNvSpPr>
          <p:nvPr>
            <p:ph sz="quarter" idx="17"/>
          </p:nvPr>
        </p:nvSpPr>
        <p:spPr>
          <a:xfrm>
            <a:off x="7973859" y="5907855"/>
            <a:ext cx="3110719" cy="145553"/>
          </a:xfrm>
          <a:noFill/>
        </p:spPr>
        <p:txBody>
          <a:bodyPr/>
          <a:lstStyle/>
          <a:p>
            <a:r>
              <a:rPr lang="en-US"/>
              <a:t>https://openai.com/customer-stories/stripe</a:t>
            </a:r>
          </a:p>
        </p:txBody>
      </p:sp>
      <p:sp>
        <p:nvSpPr>
          <p:cNvPr id="11" name="Textfeld 10">
            <a:extLst>
              <a:ext uri="{FF2B5EF4-FFF2-40B4-BE49-F238E27FC236}">
                <a16:creationId xmlns:a16="http://schemas.microsoft.com/office/drawing/2014/main" id="{75251655-934B-854D-AE2A-58E70524A8BD}"/>
              </a:ext>
            </a:extLst>
          </p:cNvPr>
          <p:cNvSpPr txBox="1"/>
          <p:nvPr/>
        </p:nvSpPr>
        <p:spPr>
          <a:xfrm>
            <a:off x="1372981" y="184751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en-US" sz="1260">
              <a:solidFill>
                <a:schemeClr val="accent3">
                  <a:lumMod val="75000"/>
                </a:schemeClr>
              </a:solidFill>
            </a:endParaRPr>
          </a:p>
          <a:p>
            <a:pPr marL="257176" indent="-257176" algn="ctr">
              <a:buFont typeface="Arial" panose="020B0604020202020204" pitchFamily="34" charset="0"/>
              <a:buChar char="•"/>
            </a:pPr>
            <a:endParaRPr lang="en-US" sz="126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6" name="Rechteck: abgerundete Ecken 15">
            <a:extLst>
              <a:ext uri="{FF2B5EF4-FFF2-40B4-BE49-F238E27FC236}">
                <a16:creationId xmlns:a16="http://schemas.microsoft.com/office/drawing/2014/main" id="{7E1C3634-01CA-4C10-88B8-925E8963D49F}"/>
              </a:ext>
            </a:extLst>
          </p:cNvPr>
          <p:cNvSpPr/>
          <p:nvPr/>
        </p:nvSpPr>
        <p:spPr bwMode="auto">
          <a:xfrm>
            <a:off x="1821730" y="168342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de-DE" sz="1440" b="1">
                <a:solidFill>
                  <a:schemeClr val="bg1"/>
                </a:solidFill>
              </a:rPr>
              <a:t>Wie setzt Stripe AI ein?</a:t>
            </a:r>
          </a:p>
        </p:txBody>
      </p:sp>
      <p:sp>
        <p:nvSpPr>
          <p:cNvPr id="18" name="Textfeld 17">
            <a:extLst>
              <a:ext uri="{FF2B5EF4-FFF2-40B4-BE49-F238E27FC236}">
                <a16:creationId xmlns:a16="http://schemas.microsoft.com/office/drawing/2014/main" id="{EC64410C-8BC7-BC4E-BD78-57DF806793E8}"/>
              </a:ext>
            </a:extLst>
          </p:cNvPr>
          <p:cNvSpPr txBox="1"/>
          <p:nvPr/>
        </p:nvSpPr>
        <p:spPr>
          <a:xfrm>
            <a:off x="1372981" y="396770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algn="ctr"/>
            <a:endParaRPr lang="de-DE" sz="1260">
              <a:solidFill>
                <a:schemeClr val="accent3">
                  <a:lumMod val="75000"/>
                </a:schemeClr>
              </a:solidFill>
            </a:endParaRPr>
          </a:p>
          <a:p>
            <a:pPr marL="257176" indent="-257176" algn="ctr">
              <a:buFont typeface="Arial" panose="020B0604020202020204" pitchFamily="34" charset="0"/>
              <a:buChar char="•"/>
            </a:pPr>
            <a:endParaRPr lang="de-DE" sz="144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9" name="Rechteck: abgerundete Ecken 18">
            <a:extLst>
              <a:ext uri="{FF2B5EF4-FFF2-40B4-BE49-F238E27FC236}">
                <a16:creationId xmlns:a16="http://schemas.microsoft.com/office/drawing/2014/main" id="{1E873EBE-00C6-667E-388C-F52B44A46591}"/>
              </a:ext>
            </a:extLst>
          </p:cNvPr>
          <p:cNvSpPr/>
          <p:nvPr/>
        </p:nvSpPr>
        <p:spPr bwMode="auto">
          <a:xfrm>
            <a:off x="1821730" y="380361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en-US" sz="1440" b="1" err="1">
                <a:solidFill>
                  <a:schemeClr val="bg1"/>
                </a:solidFill>
              </a:rPr>
              <a:t>Welche</a:t>
            </a:r>
            <a:r>
              <a:rPr lang="en-US" sz="1440" b="1">
                <a:solidFill>
                  <a:schemeClr val="bg1"/>
                </a:solidFill>
              </a:rPr>
              <a:t> </a:t>
            </a:r>
            <a:r>
              <a:rPr lang="en-US" sz="1440" b="1" err="1">
                <a:solidFill>
                  <a:schemeClr val="bg1"/>
                </a:solidFill>
              </a:rPr>
              <a:t>Mehrwerte</a:t>
            </a:r>
            <a:r>
              <a:rPr lang="en-US" sz="1440" b="1">
                <a:solidFill>
                  <a:schemeClr val="bg1"/>
                </a:solidFill>
              </a:rPr>
              <a:t> </a:t>
            </a:r>
            <a:r>
              <a:rPr lang="en-US" sz="1440" b="1" err="1">
                <a:solidFill>
                  <a:schemeClr val="bg1"/>
                </a:solidFill>
              </a:rPr>
              <a:t>werden</a:t>
            </a:r>
            <a:r>
              <a:rPr lang="en-US" sz="1440" b="1">
                <a:solidFill>
                  <a:schemeClr val="bg1"/>
                </a:solidFill>
              </a:rPr>
              <a:t> </a:t>
            </a:r>
            <a:r>
              <a:rPr lang="en-US" sz="1440" b="1" err="1">
                <a:solidFill>
                  <a:schemeClr val="bg1"/>
                </a:solidFill>
              </a:rPr>
              <a:t>ermöglicht</a:t>
            </a:r>
            <a:r>
              <a:rPr lang="en-US" sz="1440" b="1">
                <a:solidFill>
                  <a:schemeClr val="bg1"/>
                </a:solidFill>
              </a:rPr>
              <a:t>?</a:t>
            </a:r>
            <a:endParaRPr lang="de-DE" sz="1440" b="1">
              <a:solidFill>
                <a:schemeClr val="bg1"/>
              </a:solidFill>
            </a:endParaRPr>
          </a:p>
        </p:txBody>
      </p:sp>
      <p:pic>
        <p:nvPicPr>
          <p:cNvPr id="5" name="GPT-4-powered_Stripe_Docs-vimeo-807966500-hls-fastly_skyfire_sep-1213">
            <a:hlinkClick r:id="" action="ppaction://media"/>
            <a:extLst>
              <a:ext uri="{FF2B5EF4-FFF2-40B4-BE49-F238E27FC236}">
                <a16:creationId xmlns:a16="http://schemas.microsoft.com/office/drawing/2014/main" id="{873F0811-EBC9-4E55-E1BC-7346D5515C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1290" y="1630127"/>
            <a:ext cx="4067729" cy="4067729"/>
          </a:xfrm>
          <a:prstGeom prst="rect">
            <a:avLst/>
          </a:prstGeom>
        </p:spPr>
      </p:pic>
      <p:sp>
        <p:nvSpPr>
          <p:cNvPr id="8" name="Textfeld 7">
            <a:extLst>
              <a:ext uri="{FF2B5EF4-FFF2-40B4-BE49-F238E27FC236}">
                <a16:creationId xmlns:a16="http://schemas.microsoft.com/office/drawing/2014/main" id="{0CF55677-AC5A-DBCA-9A37-08CDDBBAA697}"/>
              </a:ext>
            </a:extLst>
          </p:cNvPr>
          <p:cNvSpPr txBox="1"/>
          <p:nvPr/>
        </p:nvSpPr>
        <p:spPr>
          <a:xfrm>
            <a:off x="1696437" y="2202538"/>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Verbesserte Kundenbetreuung und Dokumentation</a:t>
            </a:r>
          </a:p>
          <a:p>
            <a:pPr marL="257176" indent="-257176">
              <a:buFont typeface="Arial" panose="020B0604020202020204" pitchFamily="34" charset="0"/>
              <a:buChar char="•"/>
            </a:pPr>
            <a:r>
              <a:rPr lang="de-DE" sz="1440">
                <a:solidFill>
                  <a:schemeClr val="accent3">
                    <a:lumMod val="75000"/>
                  </a:schemeClr>
                </a:solidFill>
              </a:rPr>
              <a:t>Verbesserung der Betrugserkennungsfunktionen auf Community-Plattformen</a:t>
            </a:r>
            <a:endParaRPr lang="en-US" sz="1260">
              <a:solidFill>
                <a:schemeClr val="accent3">
                  <a:lumMod val="75000"/>
                </a:schemeClr>
              </a:solidFill>
            </a:endParaRPr>
          </a:p>
        </p:txBody>
      </p:sp>
      <p:sp>
        <p:nvSpPr>
          <p:cNvPr id="10" name="Textfeld 9">
            <a:extLst>
              <a:ext uri="{FF2B5EF4-FFF2-40B4-BE49-F238E27FC236}">
                <a16:creationId xmlns:a16="http://schemas.microsoft.com/office/drawing/2014/main" id="{B5E11F56-7F3E-7D1F-7F7E-7874673C02E3}"/>
              </a:ext>
            </a:extLst>
          </p:cNvPr>
          <p:cNvSpPr txBox="1"/>
          <p:nvPr/>
        </p:nvSpPr>
        <p:spPr>
          <a:xfrm>
            <a:off x="1696437" y="4331974"/>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Unterstützung der Support-Teams mit Geschäftspartner-Berichten</a:t>
            </a:r>
          </a:p>
          <a:p>
            <a:pPr marL="257176" indent="-257176">
              <a:buFont typeface="Arial" panose="020B0604020202020204" pitchFamily="34" charset="0"/>
              <a:buChar char="•"/>
            </a:pPr>
            <a:r>
              <a:rPr lang="en-US" sz="1440" err="1">
                <a:solidFill>
                  <a:schemeClr val="accent3">
                    <a:lumMod val="75000"/>
                  </a:schemeClr>
                </a:solidFill>
              </a:rPr>
              <a:t>Individuelle</a:t>
            </a:r>
            <a:r>
              <a:rPr lang="en-US" sz="1440">
                <a:solidFill>
                  <a:schemeClr val="accent3">
                    <a:lumMod val="75000"/>
                  </a:schemeClr>
                </a:solidFill>
              </a:rPr>
              <a:t> </a:t>
            </a:r>
            <a:r>
              <a:rPr lang="en-US" sz="1440" err="1">
                <a:solidFill>
                  <a:schemeClr val="accent3">
                    <a:lumMod val="75000"/>
                  </a:schemeClr>
                </a:solidFill>
              </a:rPr>
              <a:t>Dokumentationen</a:t>
            </a:r>
            <a:endParaRPr lang="en-US" sz="1440">
              <a:solidFill>
                <a:schemeClr val="accent3">
                  <a:lumMod val="75000"/>
                </a:schemeClr>
              </a:solidFill>
            </a:endParaRPr>
          </a:p>
          <a:p>
            <a:pPr marL="257176" indent="-257176">
              <a:buFont typeface="Arial" panose="020B0604020202020204" pitchFamily="34" charset="0"/>
              <a:buChar char="•"/>
            </a:pPr>
            <a:r>
              <a:rPr lang="de-DE" sz="1440">
                <a:solidFill>
                  <a:schemeClr val="accent3">
                    <a:lumMod val="75000"/>
                  </a:schemeClr>
                </a:solidFill>
              </a:rPr>
              <a:t>Unterstützung bei der Betrugserkennung durch Syntaxanalyse von Beiträgen</a:t>
            </a:r>
            <a:endParaRPr lang="en-US" sz="1260">
              <a:solidFill>
                <a:schemeClr val="accent3">
                  <a:lumMod val="75000"/>
                </a:schemeClr>
              </a:solidFill>
            </a:endParaRPr>
          </a:p>
        </p:txBody>
      </p:sp>
      <p:sp>
        <p:nvSpPr>
          <p:cNvPr id="7" name="Datumsplatzhalter 2">
            <a:extLst>
              <a:ext uri="{FF2B5EF4-FFF2-40B4-BE49-F238E27FC236}">
                <a16:creationId xmlns:a16="http://schemas.microsoft.com/office/drawing/2014/main" id="{05ED9A43-3CC2-4DBA-9A63-A81163FC4444}"/>
              </a:ext>
            </a:extLst>
          </p:cNvPr>
          <p:cNvSpPr>
            <a:spLocks noGrp="1"/>
          </p:cNvSpPr>
          <p:nvPr>
            <p:ph type="dt" sz="half" idx="10"/>
          </p:nvPr>
        </p:nvSpPr>
        <p:spPr>
          <a:xfrm>
            <a:off x="1105379" y="6269150"/>
            <a:ext cx="699666" cy="125646"/>
          </a:xfrm>
        </p:spPr>
        <p:txBody>
          <a:bodyPr/>
          <a:lstStyle/>
          <a:p>
            <a:fld id="{615AA18E-20B9-4CEE-86DF-283C5C9B0B27}" type="datetime4">
              <a:rPr lang="en-US" noProof="0" smtClean="0"/>
              <a:t>August 27, 2024</a:t>
            </a:fld>
            <a:endParaRPr lang="en-US" noProof="0"/>
          </a:p>
        </p:txBody>
      </p:sp>
      <p:sp>
        <p:nvSpPr>
          <p:cNvPr id="9" name="Fußzeilenplatzhalter 6">
            <a:extLst>
              <a:ext uri="{FF2B5EF4-FFF2-40B4-BE49-F238E27FC236}">
                <a16:creationId xmlns:a16="http://schemas.microsoft.com/office/drawing/2014/main" id="{E78096A6-29C7-D3C8-F28D-1C13900684E8}"/>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15" name="Inhaltsplatzhalter 14">
            <a:extLst>
              <a:ext uri="{FF2B5EF4-FFF2-40B4-BE49-F238E27FC236}">
                <a16:creationId xmlns:a16="http://schemas.microsoft.com/office/drawing/2014/main" id="{F62ACACC-4F4F-C83A-B8EB-AFC8F1D5144B}"/>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7884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952647-5AE4-027E-95E4-3F9F0F675F0C}"/>
              </a:ext>
            </a:extLst>
          </p:cNvPr>
          <p:cNvSpPr>
            <a:spLocks noGrp="1"/>
          </p:cNvSpPr>
          <p:nvPr>
            <p:ph type="title"/>
          </p:nvPr>
        </p:nvSpPr>
        <p:spPr>
          <a:xfrm>
            <a:off x="1105322" y="709382"/>
            <a:ext cx="7247322" cy="574357"/>
          </a:xfrm>
        </p:spPr>
        <p:txBody>
          <a:bodyPr anchor="b">
            <a:normAutofit fontScale="90000"/>
          </a:bodyPr>
          <a:lstStyle/>
          <a:p>
            <a:r>
              <a:rPr lang="de-DE"/>
              <a:t>GPT-4 in Action 5: Duolingo nutzt GPT für personalisiertes Lernen</a:t>
            </a:r>
            <a:endParaRPr lang="de-DE">
              <a:highlight>
                <a:srgbClr val="FFFF00"/>
              </a:highlight>
            </a:endParaRPr>
          </a:p>
        </p:txBody>
      </p:sp>
      <p:sp>
        <p:nvSpPr>
          <p:cNvPr id="4" name="Foliennummernplatzhalter 3">
            <a:extLst>
              <a:ext uri="{FF2B5EF4-FFF2-40B4-BE49-F238E27FC236}">
                <a16:creationId xmlns:a16="http://schemas.microsoft.com/office/drawing/2014/main" id="{BAF9BBCC-2849-6DDC-182A-EE7B6ACE150F}"/>
              </a:ext>
            </a:extLst>
          </p:cNvPr>
          <p:cNvSpPr>
            <a:spLocks noGrp="1"/>
          </p:cNvSpPr>
          <p:nvPr>
            <p:ph type="sldNum" sz="quarter" idx="12"/>
          </p:nvPr>
        </p:nvSpPr>
        <p:spPr>
          <a:xfrm>
            <a:off x="10810256" y="6269150"/>
            <a:ext cx="274320" cy="125646"/>
          </a:xfrm>
        </p:spPr>
        <p:txBody>
          <a:bodyPr anchor="ctr">
            <a:normAutofit fontScale="85000" lnSpcReduction="20000"/>
          </a:bodyPr>
          <a:lstStyle/>
          <a:p>
            <a:pPr>
              <a:spcAft>
                <a:spcPts val="540"/>
              </a:spcAft>
            </a:pPr>
            <a:fld id="{64647E8F-5052-4581-98D0-7C32D5A45346}" type="slidenum">
              <a:rPr lang="en-US" smtClean="0"/>
              <a:pPr>
                <a:spcAft>
                  <a:spcPts val="540"/>
                </a:spcAft>
              </a:pPr>
              <a:t>15</a:t>
            </a:fld>
            <a:endParaRPr lang="en-US"/>
          </a:p>
        </p:txBody>
      </p:sp>
      <p:sp>
        <p:nvSpPr>
          <p:cNvPr id="12" name="Content Placeholder 6">
            <a:extLst>
              <a:ext uri="{FF2B5EF4-FFF2-40B4-BE49-F238E27FC236}">
                <a16:creationId xmlns:a16="http://schemas.microsoft.com/office/drawing/2014/main" id="{F9C766EF-67CF-B477-F04F-E8FDC40A7013}"/>
              </a:ext>
            </a:extLst>
          </p:cNvPr>
          <p:cNvSpPr>
            <a:spLocks noGrp="1"/>
          </p:cNvSpPr>
          <p:nvPr>
            <p:ph sz="quarter" idx="17"/>
          </p:nvPr>
        </p:nvSpPr>
        <p:spPr>
          <a:xfrm>
            <a:off x="7973859" y="5907855"/>
            <a:ext cx="3110719" cy="145553"/>
          </a:xfrm>
        </p:spPr>
        <p:txBody>
          <a:bodyPr/>
          <a:lstStyle/>
          <a:p>
            <a:r>
              <a:rPr lang="en-US"/>
              <a:t>https://openai.com/customer-stories/duolingo</a:t>
            </a:r>
          </a:p>
        </p:txBody>
      </p:sp>
      <p:sp>
        <p:nvSpPr>
          <p:cNvPr id="13" name="Content Placeholder 7">
            <a:extLst>
              <a:ext uri="{FF2B5EF4-FFF2-40B4-BE49-F238E27FC236}">
                <a16:creationId xmlns:a16="http://schemas.microsoft.com/office/drawing/2014/main" id="{92DDA7BD-5E39-7946-2A18-95C863107BFC}"/>
              </a:ext>
            </a:extLst>
          </p:cNvPr>
          <p:cNvSpPr>
            <a:spLocks noGrp="1"/>
          </p:cNvSpPr>
          <p:nvPr>
            <p:ph sz="quarter" idx="18"/>
          </p:nvPr>
        </p:nvSpPr>
        <p:spPr>
          <a:xfrm>
            <a:off x="1105320" y="5907847"/>
            <a:ext cx="6460560" cy="145553"/>
          </a:xfrm>
        </p:spPr>
        <p:txBody>
          <a:bodyPr/>
          <a:lstStyle/>
          <a:p>
            <a:r>
              <a:rPr lang="en-US"/>
              <a:t>https://openai.com/customer-stories/duolingo</a:t>
            </a:r>
          </a:p>
        </p:txBody>
      </p:sp>
      <p:sp>
        <p:nvSpPr>
          <p:cNvPr id="11" name="Textfeld 10">
            <a:extLst>
              <a:ext uri="{FF2B5EF4-FFF2-40B4-BE49-F238E27FC236}">
                <a16:creationId xmlns:a16="http://schemas.microsoft.com/office/drawing/2014/main" id="{75251655-934B-854D-AE2A-58E70524A8BD}"/>
              </a:ext>
            </a:extLst>
          </p:cNvPr>
          <p:cNvSpPr txBox="1"/>
          <p:nvPr/>
        </p:nvSpPr>
        <p:spPr>
          <a:xfrm>
            <a:off x="1372981" y="184751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6" name="Rechteck: abgerundete Ecken 15">
            <a:extLst>
              <a:ext uri="{FF2B5EF4-FFF2-40B4-BE49-F238E27FC236}">
                <a16:creationId xmlns:a16="http://schemas.microsoft.com/office/drawing/2014/main" id="{7E1C3634-01CA-4C10-88B8-925E8963D49F}"/>
              </a:ext>
            </a:extLst>
          </p:cNvPr>
          <p:cNvSpPr/>
          <p:nvPr/>
        </p:nvSpPr>
        <p:spPr bwMode="auto">
          <a:xfrm>
            <a:off x="1821730" y="168342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de-DE" sz="1440" b="1">
                <a:solidFill>
                  <a:schemeClr val="bg1"/>
                </a:solidFill>
              </a:rPr>
              <a:t>Wie setzt Duolingo AI ein?</a:t>
            </a:r>
          </a:p>
        </p:txBody>
      </p:sp>
      <p:sp>
        <p:nvSpPr>
          <p:cNvPr id="18" name="Textfeld 17">
            <a:extLst>
              <a:ext uri="{FF2B5EF4-FFF2-40B4-BE49-F238E27FC236}">
                <a16:creationId xmlns:a16="http://schemas.microsoft.com/office/drawing/2014/main" id="{EC64410C-8BC7-BC4E-BD78-57DF806793E8}"/>
              </a:ext>
            </a:extLst>
          </p:cNvPr>
          <p:cNvSpPr txBox="1"/>
          <p:nvPr/>
        </p:nvSpPr>
        <p:spPr>
          <a:xfrm>
            <a:off x="1372981" y="3967703"/>
            <a:ext cx="4386977" cy="164687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marL="257176" indent="-257176" algn="ctr">
              <a:buFont typeface="Arial" panose="020B0604020202020204" pitchFamily="34" charset="0"/>
              <a:buChar char="•"/>
            </a:pPr>
            <a:endParaRPr lang="de-DE" sz="1440">
              <a:solidFill>
                <a:schemeClr val="accent3">
                  <a:lumMod val="75000"/>
                </a:schemeClr>
              </a:solidFill>
            </a:endParaRPr>
          </a:p>
          <a:p>
            <a:pPr marL="257176" indent="-257176" algn="ctr">
              <a:buFont typeface="Arial" panose="020B0604020202020204" pitchFamily="34" charset="0"/>
              <a:buChar char="•"/>
            </a:pPr>
            <a:endParaRPr lang="de-DE" sz="1260">
              <a:solidFill>
                <a:schemeClr val="accent3">
                  <a:lumMod val="75000"/>
                </a:schemeClr>
              </a:solidFill>
            </a:endParaRPr>
          </a:p>
        </p:txBody>
      </p:sp>
      <p:sp>
        <p:nvSpPr>
          <p:cNvPr id="19" name="Rechteck: abgerundete Ecken 18">
            <a:extLst>
              <a:ext uri="{FF2B5EF4-FFF2-40B4-BE49-F238E27FC236}">
                <a16:creationId xmlns:a16="http://schemas.microsoft.com/office/drawing/2014/main" id="{1E873EBE-00C6-667E-388C-F52B44A46591}"/>
              </a:ext>
            </a:extLst>
          </p:cNvPr>
          <p:cNvSpPr/>
          <p:nvPr/>
        </p:nvSpPr>
        <p:spPr bwMode="auto">
          <a:xfrm>
            <a:off x="1821730" y="3803612"/>
            <a:ext cx="3489480" cy="364268"/>
          </a:xfrm>
          <a:prstGeom prst="roundRect">
            <a:avLst/>
          </a:prstGeom>
          <a:solidFill>
            <a:schemeClr val="accent5"/>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r>
              <a:rPr lang="en-US" sz="1440" b="1" err="1">
                <a:solidFill>
                  <a:schemeClr val="bg1"/>
                </a:solidFill>
              </a:rPr>
              <a:t>Welche</a:t>
            </a:r>
            <a:r>
              <a:rPr lang="en-US" sz="1440" b="1">
                <a:solidFill>
                  <a:schemeClr val="bg1"/>
                </a:solidFill>
              </a:rPr>
              <a:t> </a:t>
            </a:r>
            <a:r>
              <a:rPr lang="en-US" sz="1440" b="1" err="1">
                <a:solidFill>
                  <a:schemeClr val="bg1"/>
                </a:solidFill>
              </a:rPr>
              <a:t>Mehrwerte</a:t>
            </a:r>
            <a:r>
              <a:rPr lang="en-US" sz="1440" b="1">
                <a:solidFill>
                  <a:schemeClr val="bg1"/>
                </a:solidFill>
              </a:rPr>
              <a:t> </a:t>
            </a:r>
            <a:r>
              <a:rPr lang="en-US" sz="1440" b="1" err="1">
                <a:solidFill>
                  <a:schemeClr val="bg1"/>
                </a:solidFill>
              </a:rPr>
              <a:t>werden</a:t>
            </a:r>
            <a:r>
              <a:rPr lang="en-US" sz="1440" b="1">
                <a:solidFill>
                  <a:schemeClr val="bg1"/>
                </a:solidFill>
              </a:rPr>
              <a:t> </a:t>
            </a:r>
            <a:r>
              <a:rPr lang="en-US" sz="1440" b="1" err="1">
                <a:solidFill>
                  <a:schemeClr val="bg1"/>
                </a:solidFill>
              </a:rPr>
              <a:t>ermöglicht</a:t>
            </a:r>
            <a:r>
              <a:rPr lang="en-US" sz="1440" b="1">
                <a:solidFill>
                  <a:schemeClr val="bg1"/>
                </a:solidFill>
              </a:rPr>
              <a:t>?</a:t>
            </a:r>
            <a:endParaRPr lang="de-DE" sz="1440" b="1">
              <a:solidFill>
                <a:schemeClr val="bg1"/>
              </a:solidFill>
            </a:endParaRPr>
          </a:p>
        </p:txBody>
      </p:sp>
      <p:pic>
        <p:nvPicPr>
          <p:cNvPr id="5" name="DuolingoMax_Explain_My_Answer-vimeo-806129298-hls-fastly_skyfire_sep-548">
            <a:hlinkClick r:id="" action="ppaction://media"/>
            <a:extLst>
              <a:ext uri="{FF2B5EF4-FFF2-40B4-BE49-F238E27FC236}">
                <a16:creationId xmlns:a16="http://schemas.microsoft.com/office/drawing/2014/main" id="{27E183F5-ACBA-4829-FA46-8B02B249C9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2043" y="1499479"/>
            <a:ext cx="4386977" cy="4386977"/>
          </a:xfrm>
          <a:prstGeom prst="rect">
            <a:avLst/>
          </a:prstGeom>
        </p:spPr>
      </p:pic>
      <p:sp>
        <p:nvSpPr>
          <p:cNvPr id="10" name="Textfeld 9">
            <a:extLst>
              <a:ext uri="{FF2B5EF4-FFF2-40B4-BE49-F238E27FC236}">
                <a16:creationId xmlns:a16="http://schemas.microsoft.com/office/drawing/2014/main" id="{FA673FC1-86A8-D58F-7797-E9AA61F9C15E}"/>
              </a:ext>
            </a:extLst>
          </p:cNvPr>
          <p:cNvSpPr txBox="1"/>
          <p:nvPr/>
        </p:nvSpPr>
        <p:spPr>
          <a:xfrm>
            <a:off x="1696437" y="2202538"/>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Verbesserung des Produkts – Duolingo: Sprachkurse
AI-generiertes Feedback während des Lernprozesses</a:t>
            </a:r>
          </a:p>
          <a:p>
            <a:pPr marL="257176" indent="-257176">
              <a:buFont typeface="Arial" panose="020B0604020202020204" pitchFamily="34" charset="0"/>
              <a:buChar char="•"/>
            </a:pPr>
            <a:r>
              <a:rPr lang="en-US" sz="1440">
                <a:solidFill>
                  <a:schemeClr val="accent3">
                    <a:lumMod val="75000"/>
                  </a:schemeClr>
                </a:solidFill>
              </a:rPr>
              <a:t>AI-</a:t>
            </a:r>
            <a:r>
              <a:rPr lang="en-US" sz="1440" err="1">
                <a:solidFill>
                  <a:schemeClr val="accent3">
                    <a:lumMod val="75000"/>
                  </a:schemeClr>
                </a:solidFill>
              </a:rPr>
              <a:t>generierte</a:t>
            </a:r>
            <a:r>
              <a:rPr lang="en-US" sz="1440">
                <a:solidFill>
                  <a:schemeClr val="accent3">
                    <a:lumMod val="75000"/>
                  </a:schemeClr>
                </a:solidFill>
              </a:rPr>
              <a:t> </a:t>
            </a:r>
            <a:r>
              <a:rPr lang="en-US" sz="1440" err="1">
                <a:solidFill>
                  <a:schemeClr val="accent3">
                    <a:lumMod val="75000"/>
                  </a:schemeClr>
                </a:solidFill>
              </a:rPr>
              <a:t>Rollenspiele</a:t>
            </a:r>
            <a:endParaRPr lang="en-US" sz="1260">
              <a:solidFill>
                <a:schemeClr val="accent3">
                  <a:lumMod val="75000"/>
                </a:schemeClr>
              </a:solidFill>
            </a:endParaRPr>
          </a:p>
        </p:txBody>
      </p:sp>
      <p:sp>
        <p:nvSpPr>
          <p:cNvPr id="14" name="Textfeld 13">
            <a:extLst>
              <a:ext uri="{FF2B5EF4-FFF2-40B4-BE49-F238E27FC236}">
                <a16:creationId xmlns:a16="http://schemas.microsoft.com/office/drawing/2014/main" id="{8A4BC738-E761-CF21-C835-E308CC659FE4}"/>
              </a:ext>
            </a:extLst>
          </p:cNvPr>
          <p:cNvSpPr txBox="1"/>
          <p:nvPr/>
        </p:nvSpPr>
        <p:spPr>
          <a:xfrm>
            <a:off x="1696436" y="4380083"/>
            <a:ext cx="3740070" cy="1081314"/>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a:solidFill>
                  <a:schemeClr val="accent3">
                    <a:lumMod val="75000"/>
                  </a:schemeClr>
                </a:solidFill>
              </a:rPr>
              <a:t>Personalisiertes Lernen und Feedback führen zu höherer Kundenzufriedenheit
Automatisierte Content-Erstellung und Kostensenkung</a:t>
            </a:r>
          </a:p>
          <a:p>
            <a:pPr marL="257176" indent="-257176">
              <a:buFont typeface="Wingdings" panose="05000000000000000000" pitchFamily="2" charset="2"/>
              <a:buChar char="§"/>
            </a:pPr>
            <a:endParaRPr lang="en-US" sz="1260">
              <a:solidFill>
                <a:schemeClr val="accent3">
                  <a:lumMod val="75000"/>
                </a:schemeClr>
              </a:solidFill>
            </a:endParaRPr>
          </a:p>
        </p:txBody>
      </p:sp>
      <p:sp>
        <p:nvSpPr>
          <p:cNvPr id="7" name="Datumsplatzhalter 2">
            <a:extLst>
              <a:ext uri="{FF2B5EF4-FFF2-40B4-BE49-F238E27FC236}">
                <a16:creationId xmlns:a16="http://schemas.microsoft.com/office/drawing/2014/main" id="{A740FCEE-191A-FDD6-71D7-671B0E8F459D}"/>
              </a:ext>
            </a:extLst>
          </p:cNvPr>
          <p:cNvSpPr>
            <a:spLocks noGrp="1"/>
          </p:cNvSpPr>
          <p:nvPr>
            <p:ph type="dt" sz="half" idx="10"/>
          </p:nvPr>
        </p:nvSpPr>
        <p:spPr>
          <a:xfrm>
            <a:off x="1105379" y="6269150"/>
            <a:ext cx="699666" cy="125646"/>
          </a:xfrm>
        </p:spPr>
        <p:txBody>
          <a:bodyPr/>
          <a:lstStyle/>
          <a:p>
            <a:fld id="{E374C586-31EB-4721-BA83-80E626497B6C}" type="datetime4">
              <a:rPr lang="en-US" noProof="0" smtClean="0"/>
              <a:t>August 27, 2024</a:t>
            </a:fld>
            <a:endParaRPr lang="en-US" noProof="0"/>
          </a:p>
        </p:txBody>
      </p:sp>
      <p:sp>
        <p:nvSpPr>
          <p:cNvPr id="8" name="Fußzeilenplatzhalter 6">
            <a:extLst>
              <a:ext uri="{FF2B5EF4-FFF2-40B4-BE49-F238E27FC236}">
                <a16:creationId xmlns:a16="http://schemas.microsoft.com/office/drawing/2014/main" id="{B3E23602-46D7-5D35-BCB2-40B1C6ED05CC}"/>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Tree>
    <p:extLst>
      <p:ext uri="{BB962C8B-B14F-4D97-AF65-F5344CB8AC3E}">
        <p14:creationId xmlns:p14="http://schemas.microsoft.com/office/powerpoint/2010/main" val="20538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A834FD2-E8B9-FC28-D3F2-828DC87B14BF}"/>
              </a:ext>
            </a:extLst>
          </p:cNvPr>
          <p:cNvSpPr>
            <a:spLocks noGrp="1"/>
          </p:cNvSpPr>
          <p:nvPr>
            <p:ph type="title"/>
          </p:nvPr>
        </p:nvSpPr>
        <p:spPr>
          <a:xfrm>
            <a:off x="1105378" y="709378"/>
            <a:ext cx="7808118" cy="1107996"/>
          </a:xfrm>
        </p:spPr>
        <p:txBody>
          <a:bodyPr/>
          <a:lstStyle/>
          <a:p>
            <a:r>
              <a:rPr lang="de-DE"/>
              <a:t>FAQ: </a:t>
            </a:r>
            <a:r>
              <a:rPr lang="de-DE" err="1"/>
              <a:t>How</a:t>
            </a:r>
            <a:r>
              <a:rPr lang="de-DE"/>
              <a:t> </a:t>
            </a:r>
            <a:r>
              <a:rPr lang="de-DE" err="1"/>
              <a:t>to</a:t>
            </a:r>
            <a:r>
              <a:rPr lang="de-DE"/>
              <a:t> </a:t>
            </a:r>
            <a:r>
              <a:rPr lang="de-DE" err="1"/>
              <a:t>integrate</a:t>
            </a:r>
            <a:r>
              <a:rPr lang="de-DE"/>
              <a:t> LLMs </a:t>
            </a:r>
            <a:r>
              <a:rPr lang="de-DE" err="1"/>
              <a:t>with</a:t>
            </a:r>
            <a:r>
              <a:rPr lang="de-DE"/>
              <a:t> </a:t>
            </a:r>
            <a:r>
              <a:rPr lang="de-DE" err="1"/>
              <a:t>other</a:t>
            </a:r>
            <a:r>
              <a:rPr lang="de-DE"/>
              <a:t> </a:t>
            </a:r>
            <a:r>
              <a:rPr lang="de-DE" err="1"/>
              <a:t>software</a:t>
            </a:r>
            <a:r>
              <a:rPr lang="de-DE"/>
              <a:t>?</a:t>
            </a:r>
            <a:br>
              <a:rPr lang="en-US"/>
            </a:br>
            <a:r>
              <a:rPr lang="en-US">
                <a:solidFill>
                  <a:schemeClr val="accent5">
                    <a:lumMod val="75000"/>
                  </a:schemeClr>
                </a:solidFill>
              </a:rPr>
              <a:t>Third-party providers also use </a:t>
            </a:r>
            <a:r>
              <a:rPr lang="en-US" err="1">
                <a:solidFill>
                  <a:schemeClr val="accent5">
                    <a:lumMod val="75000"/>
                  </a:schemeClr>
                </a:solidFill>
              </a:rPr>
              <a:t>ChatGPT</a:t>
            </a:r>
            <a:r>
              <a:rPr lang="en-US">
                <a:solidFill>
                  <a:schemeClr val="accent5">
                    <a:lumMod val="75000"/>
                  </a:schemeClr>
                </a:solidFill>
              </a:rPr>
              <a:t> to offer their services</a:t>
            </a:r>
            <a:endParaRPr lang="en-GB">
              <a:solidFill>
                <a:schemeClr val="accent5">
                  <a:lumMod val="75000"/>
                </a:schemeClr>
              </a:solidFill>
            </a:endParaRPr>
          </a:p>
        </p:txBody>
      </p:sp>
      <p:sp>
        <p:nvSpPr>
          <p:cNvPr id="4" name="Foliennummernplatzhalter 3">
            <a:extLst>
              <a:ext uri="{FF2B5EF4-FFF2-40B4-BE49-F238E27FC236}">
                <a16:creationId xmlns:a16="http://schemas.microsoft.com/office/drawing/2014/main" id="{B0133DDA-705A-9283-39AD-373A81DF0AF7}"/>
              </a:ext>
            </a:extLst>
          </p:cNvPr>
          <p:cNvSpPr>
            <a:spLocks noGrp="1"/>
          </p:cNvSpPr>
          <p:nvPr>
            <p:ph type="sldNum" sz="quarter" idx="12"/>
          </p:nvPr>
        </p:nvSpPr>
        <p:spPr/>
        <p:txBody>
          <a:bodyPr/>
          <a:lstStyle/>
          <a:p>
            <a:fld id="{64647E8F-5052-4581-98D0-7C32D5A45346}" type="slidenum">
              <a:rPr lang="en-US" smtClean="0"/>
              <a:pPr/>
              <a:t>16</a:t>
            </a:fld>
            <a:endParaRPr lang="en-US"/>
          </a:p>
        </p:txBody>
      </p:sp>
      <p:sp>
        <p:nvSpPr>
          <p:cNvPr id="10" name="Textplatzhalter 9">
            <a:extLst>
              <a:ext uri="{FF2B5EF4-FFF2-40B4-BE49-F238E27FC236}">
                <a16:creationId xmlns:a16="http://schemas.microsoft.com/office/drawing/2014/main" id="{C916B311-B204-B35C-C462-0FA81092B5BA}"/>
              </a:ext>
            </a:extLst>
          </p:cNvPr>
          <p:cNvSpPr>
            <a:spLocks noGrp="1"/>
          </p:cNvSpPr>
          <p:nvPr>
            <p:ph type="body" sz="quarter" idx="14"/>
          </p:nvPr>
        </p:nvSpPr>
        <p:spPr>
          <a:xfrm>
            <a:off x="668217" y="6336353"/>
            <a:ext cx="13293970" cy="1087578"/>
          </a:xfrm>
        </p:spPr>
        <p:txBody>
          <a:bodyPr/>
          <a:lstStyle/>
          <a:p>
            <a:r>
              <a:rPr lang="de-DE"/>
              <a:t>Plug-ins </a:t>
            </a:r>
            <a:r>
              <a:rPr lang="de-DE" err="1"/>
              <a:t>allow</a:t>
            </a:r>
            <a:r>
              <a:rPr lang="de-DE"/>
              <a:t> </a:t>
            </a:r>
            <a:r>
              <a:rPr lang="de-DE" err="1"/>
              <a:t>ChatGPT</a:t>
            </a:r>
            <a:r>
              <a:rPr lang="de-DE"/>
              <a:t> </a:t>
            </a:r>
            <a:r>
              <a:rPr lang="de-DE" err="1"/>
              <a:t>to</a:t>
            </a:r>
            <a:r>
              <a:rPr lang="de-DE"/>
              <a:t>:</a:t>
            </a:r>
          </a:p>
          <a:p>
            <a:pPr marL="257176" indent="-257176">
              <a:spcAft>
                <a:spcPts val="270"/>
              </a:spcAft>
              <a:buFontTx/>
              <a:buChar char="-"/>
            </a:pPr>
            <a:r>
              <a:rPr lang="en-US"/>
              <a:t>Use data that is not included in the training dataset</a:t>
            </a:r>
            <a:endParaRPr lang="de-DE"/>
          </a:p>
          <a:p>
            <a:pPr marL="257176" indent="-257176">
              <a:spcAft>
                <a:spcPts val="270"/>
              </a:spcAft>
              <a:buFontTx/>
              <a:buChar char="-"/>
            </a:pPr>
            <a:r>
              <a:rPr lang="de-DE"/>
              <a:t>Use </a:t>
            </a:r>
            <a:r>
              <a:rPr lang="de-DE" err="1"/>
              <a:t>third</a:t>
            </a:r>
            <a:r>
              <a:rPr lang="de-DE"/>
              <a:t> </a:t>
            </a:r>
            <a:r>
              <a:rPr lang="de-DE" err="1"/>
              <a:t>party</a:t>
            </a:r>
            <a:r>
              <a:rPr lang="de-DE"/>
              <a:t> </a:t>
            </a:r>
            <a:r>
              <a:rPr lang="de-DE" err="1"/>
              <a:t>services</a:t>
            </a:r>
            <a:endParaRPr lang="de-DE"/>
          </a:p>
        </p:txBody>
      </p:sp>
      <p:sp>
        <p:nvSpPr>
          <p:cNvPr id="11" name="Textplatzhalter 10">
            <a:extLst>
              <a:ext uri="{FF2B5EF4-FFF2-40B4-BE49-F238E27FC236}">
                <a16:creationId xmlns:a16="http://schemas.microsoft.com/office/drawing/2014/main" id="{88650B3D-CD8B-6FEF-F95C-5023A5868562}"/>
              </a:ext>
            </a:extLst>
          </p:cNvPr>
          <p:cNvSpPr>
            <a:spLocks noGrp="1"/>
          </p:cNvSpPr>
          <p:nvPr>
            <p:ph type="body" sz="quarter" idx="16"/>
          </p:nvPr>
        </p:nvSpPr>
        <p:spPr/>
        <p:txBody>
          <a:bodyPr/>
          <a:lstStyle/>
          <a:p>
            <a:endParaRPr lang="en-GB"/>
          </a:p>
        </p:txBody>
      </p:sp>
      <p:sp>
        <p:nvSpPr>
          <p:cNvPr id="12" name="Inhaltsplatzhalter 11">
            <a:extLst>
              <a:ext uri="{FF2B5EF4-FFF2-40B4-BE49-F238E27FC236}">
                <a16:creationId xmlns:a16="http://schemas.microsoft.com/office/drawing/2014/main" id="{4FC769BC-51C8-22E4-342D-8329254E5A53}"/>
              </a:ext>
            </a:extLst>
          </p:cNvPr>
          <p:cNvSpPr>
            <a:spLocks noGrp="1"/>
          </p:cNvSpPr>
          <p:nvPr>
            <p:ph sz="quarter" idx="17"/>
          </p:nvPr>
        </p:nvSpPr>
        <p:spPr/>
        <p:txBody>
          <a:bodyPr/>
          <a:lstStyle/>
          <a:p>
            <a:r>
              <a:rPr lang="de-DE" err="1"/>
              <a:t>OpenAI</a:t>
            </a:r>
            <a:r>
              <a:rPr lang="de-DE"/>
              <a:t> (Stand 05.05.2023)</a:t>
            </a:r>
          </a:p>
        </p:txBody>
      </p:sp>
      <p:pic>
        <p:nvPicPr>
          <p:cNvPr id="13" name="Inhaltsplatzhalter 10">
            <a:extLst>
              <a:ext uri="{FF2B5EF4-FFF2-40B4-BE49-F238E27FC236}">
                <a16:creationId xmlns:a16="http://schemas.microsoft.com/office/drawing/2014/main" id="{5F808073-D1FA-64DD-30D8-60F14B6B6369}"/>
              </a:ext>
            </a:extLst>
          </p:cNvPr>
          <p:cNvPicPr>
            <a:picLocks noGrp="1" noChangeAspect="1"/>
          </p:cNvPicPr>
          <p:nvPr>
            <p:ph sz="quarter" idx="13"/>
          </p:nvPr>
        </p:nvPicPr>
        <p:blipFill>
          <a:blip r:embed="rId2"/>
          <a:stretch>
            <a:fillRect/>
          </a:stretch>
        </p:blipFill>
        <p:spPr>
          <a:xfrm>
            <a:off x="2045496" y="1713990"/>
            <a:ext cx="8101013" cy="2882812"/>
          </a:xfrm>
        </p:spPr>
      </p:pic>
      <p:sp>
        <p:nvSpPr>
          <p:cNvPr id="14" name="Rechteck 7">
            <a:extLst>
              <a:ext uri="{FF2B5EF4-FFF2-40B4-BE49-F238E27FC236}">
                <a16:creationId xmlns:a16="http://schemas.microsoft.com/office/drawing/2014/main" id="{8C0A31D2-7C6A-E1D7-9EF0-9731950132AF}"/>
              </a:ext>
            </a:extLst>
          </p:cNvPr>
          <p:cNvSpPr/>
          <p:nvPr/>
        </p:nvSpPr>
        <p:spPr bwMode="auto">
          <a:xfrm>
            <a:off x="12399455" y="342900"/>
            <a:ext cx="1988820" cy="1457326"/>
          </a:xfrm>
          <a:prstGeom prst="rect">
            <a:avLst/>
          </a:prstGeom>
          <a:solidFill>
            <a:schemeClr val="bg2"/>
          </a:solidFill>
          <a:ln w="12700" cap="flat" cmpd="sng" algn="ctr">
            <a:solidFill>
              <a:srgbClr val="C0C0C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r>
              <a:rPr lang="de-DE" sz="720"/>
              <a:t>Quellen:</a:t>
            </a:r>
          </a:p>
          <a:p>
            <a:pPr defTabSz="901542"/>
            <a:endParaRPr lang="de-DE" sz="720"/>
          </a:p>
          <a:p>
            <a:r>
              <a:rPr lang="de-DE" sz="720" err="1"/>
              <a:t>OpenAI</a:t>
            </a:r>
            <a:r>
              <a:rPr lang="de-DE" sz="720"/>
              <a:t>. (2023). ChatGPT </a:t>
            </a:r>
            <a:r>
              <a:rPr lang="de-DE" sz="720" err="1"/>
              <a:t>plugins</a:t>
            </a:r>
            <a:r>
              <a:rPr lang="de-DE" sz="720"/>
              <a:t>. https://openai.com/blog/chatgpt-plugins.</a:t>
            </a:r>
          </a:p>
          <a:p>
            <a:pPr defTabSz="901542"/>
            <a:endParaRPr lang="de-DE" sz="720"/>
          </a:p>
        </p:txBody>
      </p:sp>
      <p:sp>
        <p:nvSpPr>
          <p:cNvPr id="2" name="Datumsplatzhalter 1">
            <a:extLst>
              <a:ext uri="{FF2B5EF4-FFF2-40B4-BE49-F238E27FC236}">
                <a16:creationId xmlns:a16="http://schemas.microsoft.com/office/drawing/2014/main" id="{EA0B8199-5059-81D3-4530-638C069850A9}"/>
              </a:ext>
            </a:extLst>
          </p:cNvPr>
          <p:cNvSpPr>
            <a:spLocks noGrp="1"/>
          </p:cNvSpPr>
          <p:nvPr>
            <p:ph type="dt" sz="half" idx="10"/>
          </p:nvPr>
        </p:nvSpPr>
        <p:spPr/>
        <p:txBody>
          <a:bodyPr/>
          <a:lstStyle/>
          <a:p>
            <a:fld id="{438EF2B7-67EF-4CDC-A1E7-8BBD1CD840FB}" type="datetime4">
              <a:rPr lang="en-US" smtClean="0"/>
              <a:t>August 27, 2024</a:t>
            </a:fld>
            <a:endParaRPr lang="en-US"/>
          </a:p>
        </p:txBody>
      </p:sp>
      <p:sp>
        <p:nvSpPr>
          <p:cNvPr id="3" name="Fußzeilenplatzhalter 2">
            <a:extLst>
              <a:ext uri="{FF2B5EF4-FFF2-40B4-BE49-F238E27FC236}">
                <a16:creationId xmlns:a16="http://schemas.microsoft.com/office/drawing/2014/main" id="{83A23B1B-C96A-8DC6-5D35-651851AC31E0}"/>
              </a:ext>
            </a:extLst>
          </p:cNvPr>
          <p:cNvSpPr>
            <a:spLocks noGrp="1"/>
          </p:cNvSpPr>
          <p:nvPr>
            <p:ph type="ftr" sz="quarter" idx="11"/>
          </p:nvPr>
        </p:nvSpPr>
        <p:spPr/>
        <p:txBody>
          <a:bodyPr/>
          <a:lstStyle/>
          <a:p>
            <a:r>
              <a:rPr lang="de-DE"/>
              <a:t>FIM Research Center for Information Management | Prof. Dr. Henner Gimpel</a:t>
            </a:r>
            <a:endParaRPr lang="en-US"/>
          </a:p>
        </p:txBody>
      </p:sp>
    </p:spTree>
    <p:extLst>
      <p:ext uri="{BB962C8B-B14F-4D97-AF65-F5344CB8AC3E}">
        <p14:creationId xmlns:p14="http://schemas.microsoft.com/office/powerpoint/2010/main" val="369550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EC7A-C1DD-BECE-28C7-D0BF9E6D7F1D}"/>
              </a:ext>
            </a:extLst>
          </p:cNvPr>
          <p:cNvSpPr>
            <a:spLocks noGrp="1"/>
          </p:cNvSpPr>
          <p:nvPr>
            <p:ph type="title"/>
          </p:nvPr>
        </p:nvSpPr>
        <p:spPr>
          <a:xfrm>
            <a:off x="191445" y="28508"/>
            <a:ext cx="11809108" cy="738664"/>
          </a:xfrm>
        </p:spPr>
        <p:txBody>
          <a:bodyPr/>
          <a:lstStyle/>
          <a:p>
            <a:r>
              <a:rPr lang="en-US"/>
              <a:t>FAQ: Can I use a proprietary LLM? </a:t>
            </a:r>
            <a:br>
              <a:rPr lang="en-US"/>
            </a:br>
            <a:r>
              <a:rPr lang="en-US">
                <a:solidFill>
                  <a:schemeClr val="accent5">
                    <a:lumMod val="75000"/>
                  </a:schemeClr>
                </a:solidFill>
              </a:rPr>
              <a:t>Open source LLMs also exist</a:t>
            </a:r>
            <a:endParaRPr lang="de-DE">
              <a:solidFill>
                <a:schemeClr val="accent5">
                  <a:lumMod val="75000"/>
                </a:schemeClr>
              </a:solidFill>
            </a:endParaRPr>
          </a:p>
        </p:txBody>
      </p:sp>
      <p:sp>
        <p:nvSpPr>
          <p:cNvPr id="5" name="Slide Number Placeholder 4">
            <a:extLst>
              <a:ext uri="{FF2B5EF4-FFF2-40B4-BE49-F238E27FC236}">
                <a16:creationId xmlns:a16="http://schemas.microsoft.com/office/drawing/2014/main" id="{80631069-E45B-B9B8-44A4-50A5BF625B68}"/>
              </a:ext>
            </a:extLst>
          </p:cNvPr>
          <p:cNvSpPr>
            <a:spLocks noGrp="1"/>
          </p:cNvSpPr>
          <p:nvPr>
            <p:ph type="sldNum" sz="quarter" idx="12"/>
          </p:nvPr>
        </p:nvSpPr>
        <p:spPr/>
        <p:txBody>
          <a:bodyPr/>
          <a:lstStyle/>
          <a:p>
            <a:fld id="{A06316EC-39FF-4C97-AA6E-29B761CE3E45}" type="slidenum">
              <a:rPr lang="de-DE" smtClean="0"/>
              <a:pPr/>
              <a:t>17</a:t>
            </a:fld>
            <a:endParaRPr lang="de-DE"/>
          </a:p>
        </p:txBody>
      </p:sp>
      <p:sp>
        <p:nvSpPr>
          <p:cNvPr id="8" name="Inhaltsplatzhalter 7">
            <a:extLst>
              <a:ext uri="{FF2B5EF4-FFF2-40B4-BE49-F238E27FC236}">
                <a16:creationId xmlns:a16="http://schemas.microsoft.com/office/drawing/2014/main" id="{954476F6-48C5-E9D3-4081-91D911BB8A01}"/>
              </a:ext>
            </a:extLst>
          </p:cNvPr>
          <p:cNvSpPr>
            <a:spLocks noGrp="1"/>
          </p:cNvSpPr>
          <p:nvPr>
            <p:ph sz="quarter" idx="13"/>
          </p:nvPr>
        </p:nvSpPr>
        <p:spPr>
          <a:xfrm>
            <a:off x="550801" y="1449389"/>
            <a:ext cx="11088000" cy="276999"/>
          </a:xfrm>
        </p:spPr>
        <p:txBody>
          <a:bodyPr/>
          <a:lstStyle/>
          <a:p>
            <a:endParaRPr lang="en-US"/>
          </a:p>
        </p:txBody>
      </p:sp>
      <p:sp>
        <p:nvSpPr>
          <p:cNvPr id="12" name="Inhaltsplatzhalter 11">
            <a:extLst>
              <a:ext uri="{FF2B5EF4-FFF2-40B4-BE49-F238E27FC236}">
                <a16:creationId xmlns:a16="http://schemas.microsoft.com/office/drawing/2014/main" id="{6C72BC17-7E2D-7CF7-AFD1-3D1DBEF52BE7}"/>
              </a:ext>
            </a:extLst>
          </p:cNvPr>
          <p:cNvSpPr>
            <a:spLocks noGrp="1"/>
          </p:cNvSpPr>
          <p:nvPr>
            <p:ph sz="quarter" idx="17"/>
          </p:nvPr>
        </p:nvSpPr>
        <p:spPr/>
        <p:txBody>
          <a:bodyPr/>
          <a:lstStyle/>
          <a:p>
            <a:r>
              <a:rPr lang="en-US"/>
              <a:t>© Stefan Decker, RWTH Aachen, Fraunhofer FIT</a:t>
            </a:r>
          </a:p>
        </p:txBody>
      </p:sp>
      <p:pic>
        <p:nvPicPr>
          <p:cNvPr id="7" name="Picture 6">
            <a:extLst>
              <a:ext uri="{FF2B5EF4-FFF2-40B4-BE49-F238E27FC236}">
                <a16:creationId xmlns:a16="http://schemas.microsoft.com/office/drawing/2014/main" id="{1E9EA126-2472-27A1-B179-D55F0870161A}"/>
              </a:ext>
            </a:extLst>
          </p:cNvPr>
          <p:cNvPicPr>
            <a:picLocks noChangeAspect="1"/>
          </p:cNvPicPr>
          <p:nvPr/>
        </p:nvPicPr>
        <p:blipFill>
          <a:blip r:embed="rId2"/>
          <a:stretch>
            <a:fillRect/>
          </a:stretch>
        </p:blipFill>
        <p:spPr>
          <a:xfrm>
            <a:off x="3246257" y="1560899"/>
            <a:ext cx="5699489" cy="4067628"/>
          </a:xfrm>
          <a:prstGeom prst="rect">
            <a:avLst/>
          </a:prstGeom>
          <a:ln>
            <a:solidFill>
              <a:schemeClr val="tx1"/>
            </a:solidFill>
          </a:ln>
        </p:spPr>
      </p:pic>
      <p:sp>
        <p:nvSpPr>
          <p:cNvPr id="6" name="Rechteck 7">
            <a:extLst>
              <a:ext uri="{FF2B5EF4-FFF2-40B4-BE49-F238E27FC236}">
                <a16:creationId xmlns:a16="http://schemas.microsoft.com/office/drawing/2014/main" id="{F7977EB1-C6E8-0931-0120-38F52479E1B8}"/>
              </a:ext>
            </a:extLst>
          </p:cNvPr>
          <p:cNvSpPr/>
          <p:nvPr/>
        </p:nvSpPr>
        <p:spPr bwMode="auto">
          <a:xfrm>
            <a:off x="12399455" y="342900"/>
            <a:ext cx="1988820" cy="1457326"/>
          </a:xfrm>
          <a:prstGeom prst="rect">
            <a:avLst/>
          </a:prstGeom>
          <a:solidFill>
            <a:schemeClr val="bg2"/>
          </a:solidFill>
          <a:ln w="12700" cap="flat" cmpd="sng" algn="ctr">
            <a:solidFill>
              <a:srgbClr val="C0C0C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r>
              <a:rPr lang="de-DE" sz="720"/>
              <a:t>Quellen:</a:t>
            </a:r>
          </a:p>
          <a:p>
            <a:pPr defTabSz="901542"/>
            <a:endParaRPr lang="de-DE" sz="720"/>
          </a:p>
        </p:txBody>
      </p:sp>
      <p:sp>
        <p:nvSpPr>
          <p:cNvPr id="9" name="Datumsplatzhalter 2">
            <a:extLst>
              <a:ext uri="{FF2B5EF4-FFF2-40B4-BE49-F238E27FC236}">
                <a16:creationId xmlns:a16="http://schemas.microsoft.com/office/drawing/2014/main" id="{3407204C-45B4-143F-A67E-AD6D2E22CAB8}"/>
              </a:ext>
            </a:extLst>
          </p:cNvPr>
          <p:cNvSpPr>
            <a:spLocks noGrp="1"/>
          </p:cNvSpPr>
          <p:nvPr>
            <p:ph type="dt" sz="half" idx="10"/>
          </p:nvPr>
        </p:nvSpPr>
        <p:spPr>
          <a:xfrm>
            <a:off x="1105379" y="6269150"/>
            <a:ext cx="699666" cy="125646"/>
          </a:xfrm>
        </p:spPr>
        <p:txBody>
          <a:bodyPr/>
          <a:lstStyle/>
          <a:p>
            <a:fld id="{3FB6C214-ED53-44A6-8AD9-372E02E6A898}" type="datetime4">
              <a:rPr lang="en-US" noProof="0" smtClean="0"/>
              <a:t>August 27, 2024</a:t>
            </a:fld>
            <a:endParaRPr lang="en-US" noProof="0"/>
          </a:p>
        </p:txBody>
      </p:sp>
      <p:sp>
        <p:nvSpPr>
          <p:cNvPr id="10" name="Fußzeilenplatzhalter 6">
            <a:extLst>
              <a:ext uri="{FF2B5EF4-FFF2-40B4-BE49-F238E27FC236}">
                <a16:creationId xmlns:a16="http://schemas.microsoft.com/office/drawing/2014/main" id="{46E0B830-E158-3547-2034-B02AF6B56E23}"/>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Tree>
    <p:extLst>
      <p:ext uri="{BB962C8B-B14F-4D97-AF65-F5344CB8AC3E}">
        <p14:creationId xmlns:p14="http://schemas.microsoft.com/office/powerpoint/2010/main" val="103794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246738" y="1628546"/>
            <a:ext cx="4445417"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de-DE" b="1"/>
              <a:t>Wie kann ich LLMs in meine Software integrieren?</a:t>
            </a:r>
            <a:endParaRPr lang="en-US" sz="1033"/>
          </a:p>
        </p:txBody>
      </p:sp>
      <p:sp>
        <p:nvSpPr>
          <p:cNvPr id="9" name="Rounded Rectangle 8"/>
          <p:cNvSpPr/>
          <p:nvPr/>
        </p:nvSpPr>
        <p:spPr>
          <a:xfrm>
            <a:off x="1246740" y="2729365"/>
            <a:ext cx="4445416"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en-US" b="1"/>
              <a:t>Muss ich GPT-4 von OpenAI </a:t>
            </a:r>
            <a:r>
              <a:rPr lang="en-US" b="1" err="1"/>
              <a:t>verwenden</a:t>
            </a:r>
            <a:r>
              <a:rPr lang="en-US" b="1"/>
              <a:t>?</a:t>
            </a:r>
          </a:p>
        </p:txBody>
      </p:sp>
      <p:sp>
        <p:nvSpPr>
          <p:cNvPr id="10" name="Rounded Rectangle 9"/>
          <p:cNvSpPr/>
          <p:nvPr/>
        </p:nvSpPr>
        <p:spPr>
          <a:xfrm rot="10800000" flipV="1">
            <a:off x="1255598" y="3843326"/>
            <a:ext cx="4445416"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de-DE" b="1"/>
              <a:t>Sind die Daten meines Unternehmens gefährdet?</a:t>
            </a:r>
            <a:endParaRPr lang="en-US"/>
          </a:p>
        </p:txBody>
      </p:sp>
      <p:sp>
        <p:nvSpPr>
          <p:cNvPr id="13" name="Rounded Rectangle 12"/>
          <p:cNvSpPr/>
          <p:nvPr/>
        </p:nvSpPr>
        <p:spPr>
          <a:xfrm>
            <a:off x="1246738" y="4932164"/>
            <a:ext cx="4436556"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pPr lvl="0"/>
            <a:r>
              <a:rPr lang="de-DE" b="1"/>
              <a:t>Sind AI-generierte Inhalte als solche identifizierbar?</a:t>
            </a:r>
            <a:endParaRPr lang="en-US"/>
          </a:p>
        </p:txBody>
      </p:sp>
      <p:sp>
        <p:nvSpPr>
          <p:cNvPr id="14" name="Oval 13"/>
          <p:cNvSpPr>
            <a:spLocks noChangeAspect="1"/>
          </p:cNvSpPr>
          <p:nvPr/>
        </p:nvSpPr>
        <p:spPr>
          <a:xfrm>
            <a:off x="1315971" y="1681737"/>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1</a:t>
            </a:r>
          </a:p>
        </p:txBody>
      </p:sp>
      <p:sp>
        <p:nvSpPr>
          <p:cNvPr id="15" name="Oval 14"/>
          <p:cNvSpPr>
            <a:spLocks noChangeAspect="1"/>
          </p:cNvSpPr>
          <p:nvPr/>
        </p:nvSpPr>
        <p:spPr>
          <a:xfrm>
            <a:off x="1315970" y="2789439"/>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2</a:t>
            </a:r>
          </a:p>
        </p:txBody>
      </p:sp>
      <p:sp>
        <p:nvSpPr>
          <p:cNvPr id="16" name="Oval 15"/>
          <p:cNvSpPr>
            <a:spLocks noChangeAspect="1"/>
          </p:cNvSpPr>
          <p:nvPr/>
        </p:nvSpPr>
        <p:spPr>
          <a:xfrm>
            <a:off x="1315969" y="3897141"/>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3</a:t>
            </a:r>
          </a:p>
        </p:txBody>
      </p:sp>
      <p:sp>
        <p:nvSpPr>
          <p:cNvPr id="17" name="Oval 16"/>
          <p:cNvSpPr>
            <a:spLocks noChangeAspect="1"/>
          </p:cNvSpPr>
          <p:nvPr/>
        </p:nvSpPr>
        <p:spPr>
          <a:xfrm>
            <a:off x="1307108" y="4993443"/>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4</a:t>
            </a:r>
          </a:p>
        </p:txBody>
      </p:sp>
      <p:sp>
        <p:nvSpPr>
          <p:cNvPr id="3" name="Title 2"/>
          <p:cNvSpPr>
            <a:spLocks noGrp="1"/>
          </p:cNvSpPr>
          <p:nvPr>
            <p:ph type="title"/>
          </p:nvPr>
        </p:nvSpPr>
        <p:spPr/>
        <p:txBody>
          <a:bodyPr>
            <a:normAutofit/>
          </a:bodyPr>
          <a:lstStyle/>
          <a:p>
            <a:r>
              <a:rPr lang="en-US" noProof="0"/>
              <a:t>Frequently Asked Questions</a:t>
            </a:r>
          </a:p>
        </p:txBody>
      </p:sp>
      <p:sp>
        <p:nvSpPr>
          <p:cNvPr id="4" name="Inhaltsplatzhalter 3">
            <a:extLst>
              <a:ext uri="{FF2B5EF4-FFF2-40B4-BE49-F238E27FC236}">
                <a16:creationId xmlns:a16="http://schemas.microsoft.com/office/drawing/2014/main" id="{4AF6061A-D3A9-1467-3A8F-939F6217A7F8}"/>
              </a:ext>
            </a:extLst>
          </p:cNvPr>
          <p:cNvSpPr>
            <a:spLocks noGrp="1"/>
          </p:cNvSpPr>
          <p:nvPr>
            <p:ph sz="quarter" idx="17"/>
          </p:nvPr>
        </p:nvSpPr>
        <p:spPr/>
        <p:txBody>
          <a:bodyPr/>
          <a:lstStyle/>
          <a:p>
            <a:endParaRPr lang="en-US"/>
          </a:p>
        </p:txBody>
      </p:sp>
      <p:sp>
        <p:nvSpPr>
          <p:cNvPr id="5" name="Rounded Rectangle 5">
            <a:extLst>
              <a:ext uri="{FF2B5EF4-FFF2-40B4-BE49-F238E27FC236}">
                <a16:creationId xmlns:a16="http://schemas.microsoft.com/office/drawing/2014/main" id="{E4E2923E-F1E6-EFF0-A2E0-E3A0379BC5C7}"/>
              </a:ext>
            </a:extLst>
          </p:cNvPr>
          <p:cNvSpPr/>
          <p:nvPr/>
        </p:nvSpPr>
        <p:spPr>
          <a:xfrm>
            <a:off x="6364840" y="1628546"/>
            <a:ext cx="4445417"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de-DE" b="1"/>
              <a:t>Wie wird sich der Einsatz von LLMs auf Arbeitskräfte und Produktivität auswirken?</a:t>
            </a:r>
            <a:endParaRPr lang="en-US" sz="1440" b="1"/>
          </a:p>
        </p:txBody>
      </p:sp>
      <p:sp>
        <p:nvSpPr>
          <p:cNvPr id="19" name="Rounded Rectangle 8">
            <a:extLst>
              <a:ext uri="{FF2B5EF4-FFF2-40B4-BE49-F238E27FC236}">
                <a16:creationId xmlns:a16="http://schemas.microsoft.com/office/drawing/2014/main" id="{16C0884E-BE4C-393D-D1C4-D5DB523430A6}"/>
              </a:ext>
            </a:extLst>
          </p:cNvPr>
          <p:cNvSpPr/>
          <p:nvPr/>
        </p:nvSpPr>
        <p:spPr>
          <a:xfrm>
            <a:off x="6364841" y="2729365"/>
            <a:ext cx="4445416"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de-DE" b="1"/>
              <a:t>Wo liegen die Grenzen von LLMs?</a:t>
            </a:r>
            <a:endParaRPr lang="en-US"/>
          </a:p>
        </p:txBody>
      </p:sp>
      <p:sp>
        <p:nvSpPr>
          <p:cNvPr id="22" name="Oval 13">
            <a:extLst>
              <a:ext uri="{FF2B5EF4-FFF2-40B4-BE49-F238E27FC236}">
                <a16:creationId xmlns:a16="http://schemas.microsoft.com/office/drawing/2014/main" id="{6E0AE06E-C325-D304-F6EF-EA869BE28C65}"/>
              </a:ext>
            </a:extLst>
          </p:cNvPr>
          <p:cNvSpPr>
            <a:spLocks noChangeAspect="1"/>
          </p:cNvSpPr>
          <p:nvPr/>
        </p:nvSpPr>
        <p:spPr>
          <a:xfrm>
            <a:off x="6434072" y="1681737"/>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5</a:t>
            </a:r>
          </a:p>
        </p:txBody>
      </p:sp>
      <p:sp>
        <p:nvSpPr>
          <p:cNvPr id="23" name="Oval 14">
            <a:extLst>
              <a:ext uri="{FF2B5EF4-FFF2-40B4-BE49-F238E27FC236}">
                <a16:creationId xmlns:a16="http://schemas.microsoft.com/office/drawing/2014/main" id="{EA97C77C-7B93-4D55-F8FB-1F9457B0D1C5}"/>
              </a:ext>
            </a:extLst>
          </p:cNvPr>
          <p:cNvSpPr>
            <a:spLocks noChangeAspect="1"/>
          </p:cNvSpPr>
          <p:nvPr/>
        </p:nvSpPr>
        <p:spPr>
          <a:xfrm>
            <a:off x="6434071" y="2789439"/>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6</a:t>
            </a:r>
          </a:p>
        </p:txBody>
      </p:sp>
      <p:sp>
        <p:nvSpPr>
          <p:cNvPr id="2" name="Datumsplatzhalter 2">
            <a:extLst>
              <a:ext uri="{FF2B5EF4-FFF2-40B4-BE49-F238E27FC236}">
                <a16:creationId xmlns:a16="http://schemas.microsoft.com/office/drawing/2014/main" id="{CD402779-5E22-FAF3-5E14-CCD35F4FEE69}"/>
              </a:ext>
            </a:extLst>
          </p:cNvPr>
          <p:cNvSpPr>
            <a:spLocks noGrp="1"/>
          </p:cNvSpPr>
          <p:nvPr>
            <p:ph type="dt" sz="half" idx="10"/>
          </p:nvPr>
        </p:nvSpPr>
        <p:spPr>
          <a:xfrm>
            <a:off x="1105379" y="6269150"/>
            <a:ext cx="699666" cy="125646"/>
          </a:xfrm>
        </p:spPr>
        <p:txBody>
          <a:bodyPr/>
          <a:lstStyle/>
          <a:p>
            <a:fld id="{1B73A3B3-3DCC-4187-B926-2A3EBB70FB18}" type="datetime4">
              <a:rPr lang="en-US" noProof="0" smtClean="0"/>
              <a:t>August 27, 2024</a:t>
            </a:fld>
            <a:endParaRPr lang="en-US" noProof="0"/>
          </a:p>
        </p:txBody>
      </p:sp>
      <p:sp>
        <p:nvSpPr>
          <p:cNvPr id="7" name="Fußzeilenplatzhalter 6">
            <a:extLst>
              <a:ext uri="{FF2B5EF4-FFF2-40B4-BE49-F238E27FC236}">
                <a16:creationId xmlns:a16="http://schemas.microsoft.com/office/drawing/2014/main" id="{6A35D28A-A58E-961E-5E85-2207EE70DAE9}"/>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8" name="Foliennummernplatzhalter 7">
            <a:extLst>
              <a:ext uri="{FF2B5EF4-FFF2-40B4-BE49-F238E27FC236}">
                <a16:creationId xmlns:a16="http://schemas.microsoft.com/office/drawing/2014/main" id="{99CB8739-9967-94B2-5E7A-5F16B5FAF272}"/>
              </a:ext>
            </a:extLst>
          </p:cNvPr>
          <p:cNvSpPr>
            <a:spLocks noGrp="1"/>
          </p:cNvSpPr>
          <p:nvPr>
            <p:ph type="sldNum" sz="quarter" idx="12"/>
          </p:nvPr>
        </p:nvSpPr>
        <p:spPr/>
        <p:txBody>
          <a:bodyPr/>
          <a:lstStyle/>
          <a:p>
            <a:fld id="{64647E8F-5052-4581-98D0-7C32D5A45346}" type="slidenum">
              <a:rPr lang="en-US" noProof="0" smtClean="0"/>
              <a:pPr/>
              <a:t>18</a:t>
            </a:fld>
            <a:endParaRPr lang="en-US" noProof="0"/>
          </a:p>
        </p:txBody>
      </p:sp>
      <p:sp>
        <p:nvSpPr>
          <p:cNvPr id="18" name="Rounded Rectangle 5">
            <a:extLst>
              <a:ext uri="{FF2B5EF4-FFF2-40B4-BE49-F238E27FC236}">
                <a16:creationId xmlns:a16="http://schemas.microsoft.com/office/drawing/2014/main" id="{A4909183-4A5F-A95E-61F7-F027E9C6E40F}"/>
              </a:ext>
            </a:extLst>
          </p:cNvPr>
          <p:cNvSpPr/>
          <p:nvPr/>
        </p:nvSpPr>
        <p:spPr>
          <a:xfrm>
            <a:off x="6364840" y="3843326"/>
            <a:ext cx="4445417"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r>
              <a:rPr lang="de-DE" b="1"/>
              <a:t>Was machen andere in meiner Branche oder Funktion?</a:t>
            </a:r>
            <a:endParaRPr lang="en-US" sz="1033"/>
          </a:p>
        </p:txBody>
      </p:sp>
      <p:sp>
        <p:nvSpPr>
          <p:cNvPr id="20" name="Rounded Rectangle 8">
            <a:extLst>
              <a:ext uri="{FF2B5EF4-FFF2-40B4-BE49-F238E27FC236}">
                <a16:creationId xmlns:a16="http://schemas.microsoft.com/office/drawing/2014/main" id="{0C4D65EA-F94C-22E4-0F37-37F14AEFA9E0}"/>
              </a:ext>
            </a:extLst>
          </p:cNvPr>
          <p:cNvSpPr/>
          <p:nvPr/>
        </p:nvSpPr>
        <p:spPr>
          <a:xfrm>
            <a:off x="6364841" y="4932164"/>
            <a:ext cx="4445416" cy="79235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0400" tIns="41148" rIns="82296" bIns="41148" numCol="1" spcCol="0" rtlCol="0" fromWordArt="0" anchor="ctr" anchorCtr="0" forceAA="0" compatLnSpc="1">
            <a:prstTxWarp prst="textNoShape">
              <a:avLst/>
            </a:prstTxWarp>
            <a:noAutofit/>
          </a:bodyPr>
          <a:lstStyle/>
          <a:p>
            <a:pPr lvl="0"/>
            <a:r>
              <a:rPr lang="de-DE" b="1"/>
              <a:t>Wie sollten wir das Thema weiter verfolgen?</a:t>
            </a:r>
            <a:endParaRPr lang="en-US" sz="1440" b="1"/>
          </a:p>
        </p:txBody>
      </p:sp>
      <p:sp>
        <p:nvSpPr>
          <p:cNvPr id="21" name="Oval 13">
            <a:extLst>
              <a:ext uri="{FF2B5EF4-FFF2-40B4-BE49-F238E27FC236}">
                <a16:creationId xmlns:a16="http://schemas.microsoft.com/office/drawing/2014/main" id="{EB97039F-B9C5-C522-1F84-C7DDEC386FA2}"/>
              </a:ext>
            </a:extLst>
          </p:cNvPr>
          <p:cNvSpPr>
            <a:spLocks noChangeAspect="1"/>
          </p:cNvSpPr>
          <p:nvPr/>
        </p:nvSpPr>
        <p:spPr>
          <a:xfrm>
            <a:off x="6434072" y="3903400"/>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7</a:t>
            </a:r>
          </a:p>
        </p:txBody>
      </p:sp>
      <p:sp>
        <p:nvSpPr>
          <p:cNvPr id="24" name="Oval 14">
            <a:extLst>
              <a:ext uri="{FF2B5EF4-FFF2-40B4-BE49-F238E27FC236}">
                <a16:creationId xmlns:a16="http://schemas.microsoft.com/office/drawing/2014/main" id="{46D85288-B55B-AFED-6F99-CBA02B2266D7}"/>
              </a:ext>
            </a:extLst>
          </p:cNvPr>
          <p:cNvSpPr>
            <a:spLocks noChangeAspect="1"/>
          </p:cNvSpPr>
          <p:nvPr/>
        </p:nvSpPr>
        <p:spPr>
          <a:xfrm>
            <a:off x="6434071" y="4992237"/>
            <a:ext cx="672210" cy="672210"/>
          </a:xfrm>
          <a:prstGeom prst="ellipse">
            <a:avLst/>
          </a:prstGeom>
          <a:solidFill>
            <a:schemeClr val="l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3240" b="1">
                <a:solidFill>
                  <a:schemeClr val="tx1"/>
                </a:solidFill>
              </a:rPr>
              <a:t>8</a:t>
            </a:r>
          </a:p>
        </p:txBody>
      </p:sp>
    </p:spTree>
    <p:extLst>
      <p:ext uri="{BB962C8B-B14F-4D97-AF65-F5344CB8AC3E}">
        <p14:creationId xmlns:p14="http://schemas.microsoft.com/office/powerpoint/2010/main" val="420901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8148F-6426-5594-A1C9-DA3071E5DD45}"/>
              </a:ext>
            </a:extLst>
          </p:cNvPr>
          <p:cNvSpPr>
            <a:spLocks noGrp="1"/>
          </p:cNvSpPr>
          <p:nvPr>
            <p:ph type="title"/>
          </p:nvPr>
        </p:nvSpPr>
        <p:spPr/>
        <p:txBody>
          <a:bodyPr/>
          <a:lstStyle/>
          <a:p>
            <a:r>
              <a:rPr lang="en-US" noProof="0"/>
              <a:t>FAQ</a:t>
            </a:r>
            <a:r>
              <a:rPr lang="en-US"/>
              <a:t>: </a:t>
            </a:r>
            <a:r>
              <a:rPr lang="de-DE">
                <a:effectLst/>
              </a:rPr>
              <a:t>Wie kann ich LLMs in meine Software integrieren?</a:t>
            </a:r>
            <a:endParaRPr lang="en-US"/>
          </a:p>
        </p:txBody>
      </p:sp>
      <p:sp>
        <p:nvSpPr>
          <p:cNvPr id="14" name="Rectangle 2">
            <a:extLst>
              <a:ext uri="{FF2B5EF4-FFF2-40B4-BE49-F238E27FC236}">
                <a16:creationId xmlns:a16="http://schemas.microsoft.com/office/drawing/2014/main" id="{FF691801-91F4-ECC7-7E9D-BE48D0B1CE80}"/>
              </a:ext>
            </a:extLst>
          </p:cNvPr>
          <p:cNvSpPr/>
          <p:nvPr/>
        </p:nvSpPr>
        <p:spPr>
          <a:xfrm>
            <a:off x="6434538" y="1965800"/>
            <a:ext cx="1944000" cy="4004446"/>
          </a:xfrm>
          <a:prstGeom prst="rect">
            <a:avLst/>
          </a:prstGeom>
          <a:solidFill>
            <a:srgbClr val="46617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en-US" sz="1440" b="1">
                <a:solidFill>
                  <a:schemeClr val="bg1"/>
                </a:solidFill>
              </a:rPr>
              <a:t>LLM</a:t>
            </a:r>
            <a:endParaRPr lang="de-DE" sz="1260">
              <a:solidFill>
                <a:schemeClr val="tx1">
                  <a:lumMod val="50000"/>
                  <a:lumOff val="50000"/>
                </a:schemeClr>
              </a:solidFill>
              <a:ea typeface="Roboto Light" charset="0"/>
              <a:cs typeface="Roboto Light" charset="0"/>
            </a:endParaRPr>
          </a:p>
        </p:txBody>
      </p:sp>
      <p:grpSp>
        <p:nvGrpSpPr>
          <p:cNvPr id="11" name="Gruppieren 10">
            <a:extLst>
              <a:ext uri="{FF2B5EF4-FFF2-40B4-BE49-F238E27FC236}">
                <a16:creationId xmlns:a16="http://schemas.microsoft.com/office/drawing/2014/main" id="{A7132475-5C31-2831-232D-1BA6E59B5FB2}"/>
              </a:ext>
            </a:extLst>
          </p:cNvPr>
          <p:cNvGrpSpPr/>
          <p:nvPr/>
        </p:nvGrpSpPr>
        <p:grpSpPr>
          <a:xfrm>
            <a:off x="7030386" y="1537921"/>
            <a:ext cx="782743" cy="782743"/>
            <a:chOff x="8242829" y="1355489"/>
            <a:chExt cx="869714" cy="869714"/>
          </a:xfrm>
        </p:grpSpPr>
        <p:sp>
          <p:nvSpPr>
            <p:cNvPr id="21" name="Oval 4">
              <a:extLst>
                <a:ext uri="{FF2B5EF4-FFF2-40B4-BE49-F238E27FC236}">
                  <a16:creationId xmlns:a16="http://schemas.microsoft.com/office/drawing/2014/main" id="{85E90E00-C85B-2ACA-875F-942C5B73046D}"/>
                </a:ext>
              </a:extLst>
            </p:cNvPr>
            <p:cNvSpPr/>
            <p:nvPr/>
          </p:nvSpPr>
          <p:spPr>
            <a:xfrm>
              <a:off x="8242829" y="1355489"/>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3" name="Picture 8">
              <a:extLst>
                <a:ext uri="{FF2B5EF4-FFF2-40B4-BE49-F238E27FC236}">
                  <a16:creationId xmlns:a16="http://schemas.microsoft.com/office/drawing/2014/main" id="{6D6E42F6-3CB5-2F62-F573-B90BD894D5BA}"/>
                </a:ext>
              </a:extLst>
            </p:cNvPr>
            <p:cNvPicPr>
              <a:picLocks noChangeAspect="1"/>
            </p:cNvPicPr>
            <p:nvPr/>
          </p:nvPicPr>
          <p:blipFill>
            <a:blip r:embed="rId3"/>
            <a:stretch>
              <a:fillRect/>
            </a:stretch>
          </p:blipFill>
          <p:spPr>
            <a:xfrm>
              <a:off x="8421349" y="1571526"/>
              <a:ext cx="509753" cy="509753"/>
            </a:xfrm>
            <a:prstGeom prst="rect">
              <a:avLst/>
            </a:prstGeom>
          </p:spPr>
        </p:pic>
      </p:grpSp>
      <p:sp>
        <p:nvSpPr>
          <p:cNvPr id="6" name="Rectangle 2">
            <a:extLst>
              <a:ext uri="{FF2B5EF4-FFF2-40B4-BE49-F238E27FC236}">
                <a16:creationId xmlns:a16="http://schemas.microsoft.com/office/drawing/2014/main" id="{EF0EAD42-9942-DB21-04D9-13E587C8CCC3}"/>
              </a:ext>
            </a:extLst>
          </p:cNvPr>
          <p:cNvSpPr/>
          <p:nvPr/>
        </p:nvSpPr>
        <p:spPr>
          <a:xfrm>
            <a:off x="1153404" y="1930746"/>
            <a:ext cx="1944000" cy="1944000"/>
          </a:xfrm>
          <a:prstGeom prst="rect">
            <a:avLst/>
          </a:prstGeom>
          <a:solidFill>
            <a:srgbClr val="DAE5EA"/>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en-US" sz="1440" b="1">
                <a:solidFill>
                  <a:schemeClr val="tx1"/>
                </a:solidFill>
              </a:rPr>
              <a:t>Browser</a:t>
            </a:r>
          </a:p>
          <a:p>
            <a:pPr lvl="0" algn="ctr">
              <a:lnSpc>
                <a:spcPct val="120000"/>
              </a:lnSpc>
            </a:pPr>
            <a:r>
              <a:rPr lang="en-US" sz="1440" b="1">
                <a:solidFill>
                  <a:schemeClr val="tx1"/>
                </a:solidFill>
                <a:ea typeface="Roboto Light"/>
                <a:cs typeface="Roboto Light"/>
              </a:rPr>
              <a:t>+</a:t>
            </a:r>
          </a:p>
          <a:p>
            <a:pPr lvl="0" algn="ctr">
              <a:lnSpc>
                <a:spcPct val="120000"/>
              </a:lnSpc>
            </a:pPr>
            <a:r>
              <a:rPr lang="en-US" sz="1440" b="1">
                <a:solidFill>
                  <a:schemeClr val="tx1"/>
                </a:solidFill>
                <a:ea typeface="Roboto Light"/>
                <a:cs typeface="Roboto Light"/>
              </a:rPr>
              <a:t>Plug-ins</a:t>
            </a:r>
            <a:endParaRPr lang="de-DE" sz="1260">
              <a:solidFill>
                <a:schemeClr val="tx1">
                  <a:lumMod val="50000"/>
                  <a:lumOff val="50000"/>
                </a:schemeClr>
              </a:solidFill>
              <a:ea typeface="Roboto Light"/>
              <a:cs typeface="Roboto Light"/>
            </a:endParaRPr>
          </a:p>
        </p:txBody>
      </p:sp>
      <p:grpSp>
        <p:nvGrpSpPr>
          <p:cNvPr id="9" name="Gruppieren 8">
            <a:extLst>
              <a:ext uri="{FF2B5EF4-FFF2-40B4-BE49-F238E27FC236}">
                <a16:creationId xmlns:a16="http://schemas.microsoft.com/office/drawing/2014/main" id="{9244FE78-F2A0-2E2F-D8FB-77ECCB1D540F}"/>
              </a:ext>
            </a:extLst>
          </p:cNvPr>
          <p:cNvGrpSpPr/>
          <p:nvPr/>
        </p:nvGrpSpPr>
        <p:grpSpPr>
          <a:xfrm>
            <a:off x="1745470" y="1537103"/>
            <a:ext cx="782743" cy="782743"/>
            <a:chOff x="1719873" y="1306911"/>
            <a:chExt cx="869714" cy="869714"/>
          </a:xfrm>
        </p:grpSpPr>
        <p:sp>
          <p:nvSpPr>
            <p:cNvPr id="10" name="Oval 4">
              <a:extLst>
                <a:ext uri="{FF2B5EF4-FFF2-40B4-BE49-F238E27FC236}">
                  <a16:creationId xmlns:a16="http://schemas.microsoft.com/office/drawing/2014/main" id="{DB0BBACD-BC1E-9824-B58C-168CC82390C2}"/>
                </a:ext>
              </a:extLst>
            </p:cNvPr>
            <p:cNvSpPr/>
            <p:nvPr/>
          </p:nvSpPr>
          <p:spPr>
            <a:xfrm>
              <a:off x="1719873" y="1306911"/>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8" name="Grafik 17" descr="Monitor mit einfarbiger Füllung">
              <a:extLst>
                <a:ext uri="{FF2B5EF4-FFF2-40B4-BE49-F238E27FC236}">
                  <a16:creationId xmlns:a16="http://schemas.microsoft.com/office/drawing/2014/main" id="{F8BF089F-9B67-1623-F742-5723F32E7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30730" y="1428014"/>
              <a:ext cx="648000" cy="648000"/>
            </a:xfrm>
            <a:prstGeom prst="rect">
              <a:avLst/>
            </a:prstGeom>
          </p:spPr>
        </p:pic>
      </p:grpSp>
      <p:sp>
        <p:nvSpPr>
          <p:cNvPr id="7" name="Rectangle 2">
            <a:extLst>
              <a:ext uri="{FF2B5EF4-FFF2-40B4-BE49-F238E27FC236}">
                <a16:creationId xmlns:a16="http://schemas.microsoft.com/office/drawing/2014/main" id="{4AF952E7-575D-858F-C207-3C53D06112A3}"/>
              </a:ext>
            </a:extLst>
          </p:cNvPr>
          <p:cNvSpPr/>
          <p:nvPr/>
        </p:nvSpPr>
        <p:spPr>
          <a:xfrm>
            <a:off x="3794520" y="1930746"/>
            <a:ext cx="1944000" cy="1944000"/>
          </a:xfrm>
          <a:prstGeom prst="rect">
            <a:avLst/>
          </a:prstGeom>
          <a:solidFill>
            <a:srgbClr val="B5CAD5"/>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en-US" sz="1440" b="1">
                <a:solidFill>
                  <a:schemeClr val="tx1"/>
                </a:solidFill>
              </a:rPr>
              <a:t>Account- und </a:t>
            </a:r>
            <a:r>
              <a:rPr lang="en-US" sz="1440" b="1" err="1">
                <a:solidFill>
                  <a:schemeClr val="tx1"/>
                </a:solidFill>
              </a:rPr>
              <a:t>Dialogmanagement</a:t>
            </a:r>
            <a:endParaRPr lang="de-DE" sz="1260">
              <a:solidFill>
                <a:schemeClr val="tx1">
                  <a:lumMod val="50000"/>
                  <a:lumOff val="50000"/>
                </a:schemeClr>
              </a:solidFill>
              <a:ea typeface="Roboto Light" charset="0"/>
              <a:cs typeface="Roboto Light" charset="0"/>
            </a:endParaRPr>
          </a:p>
        </p:txBody>
      </p:sp>
      <p:grpSp>
        <p:nvGrpSpPr>
          <p:cNvPr id="20" name="Gruppieren 19">
            <a:extLst>
              <a:ext uri="{FF2B5EF4-FFF2-40B4-BE49-F238E27FC236}">
                <a16:creationId xmlns:a16="http://schemas.microsoft.com/office/drawing/2014/main" id="{10C7C319-A5C9-62FA-33C4-E019296C8DE9}"/>
              </a:ext>
            </a:extLst>
          </p:cNvPr>
          <p:cNvGrpSpPr/>
          <p:nvPr/>
        </p:nvGrpSpPr>
        <p:grpSpPr>
          <a:xfrm>
            <a:off x="4378873" y="1542303"/>
            <a:ext cx="782743" cy="782743"/>
            <a:chOff x="4058220" y="1366960"/>
            <a:chExt cx="869714" cy="869714"/>
          </a:xfrm>
        </p:grpSpPr>
        <p:sp>
          <p:nvSpPr>
            <p:cNvPr id="19" name="Oval 4">
              <a:extLst>
                <a:ext uri="{FF2B5EF4-FFF2-40B4-BE49-F238E27FC236}">
                  <a16:creationId xmlns:a16="http://schemas.microsoft.com/office/drawing/2014/main" id="{E937F9AD-10B4-DEB0-42E5-E41633DE6FCF}"/>
                </a:ext>
              </a:extLst>
            </p:cNvPr>
            <p:cNvSpPr/>
            <p:nvPr/>
          </p:nvSpPr>
          <p:spPr>
            <a:xfrm>
              <a:off x="4058220" y="1366960"/>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4" name="Grafik 3" descr="Zahnräder mit einfarbiger Füllung">
              <a:extLst>
                <a:ext uri="{FF2B5EF4-FFF2-40B4-BE49-F238E27FC236}">
                  <a16:creationId xmlns:a16="http://schemas.microsoft.com/office/drawing/2014/main" id="{AC4C0B59-8A20-80DD-E138-5C40AA304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7704" y="1471599"/>
              <a:ext cx="648000" cy="648000"/>
            </a:xfrm>
            <a:prstGeom prst="rect">
              <a:avLst/>
            </a:prstGeom>
          </p:spPr>
        </p:pic>
      </p:grpSp>
      <p:sp>
        <p:nvSpPr>
          <p:cNvPr id="8" name="Rectangle 2">
            <a:extLst>
              <a:ext uri="{FF2B5EF4-FFF2-40B4-BE49-F238E27FC236}">
                <a16:creationId xmlns:a16="http://schemas.microsoft.com/office/drawing/2014/main" id="{D214A08D-03CA-77E0-F9CD-71A5271A4DDB}"/>
              </a:ext>
            </a:extLst>
          </p:cNvPr>
          <p:cNvSpPr/>
          <p:nvPr/>
        </p:nvSpPr>
        <p:spPr>
          <a:xfrm>
            <a:off x="9073998" y="3052382"/>
            <a:ext cx="1944000" cy="1955435"/>
          </a:xfrm>
          <a:prstGeom prst="rect">
            <a:avLst/>
          </a:prstGeom>
          <a:solidFill>
            <a:srgbClr val="52E5C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de-DE" sz="1440" b="1">
                <a:solidFill>
                  <a:schemeClr val="tx1"/>
                </a:solidFill>
              </a:rPr>
              <a:t>Plug-ins </a:t>
            </a:r>
          </a:p>
          <a:p>
            <a:pPr lvl="0" algn="ctr">
              <a:lnSpc>
                <a:spcPct val="120000"/>
              </a:lnSpc>
            </a:pPr>
            <a:r>
              <a:rPr lang="de-DE" sz="1440" b="1">
                <a:solidFill>
                  <a:schemeClr val="tx1"/>
                </a:solidFill>
              </a:rPr>
              <a:t>für den Zugriff auf andere Dienste</a:t>
            </a:r>
            <a:br>
              <a:rPr lang="en-US" sz="1440" b="1">
                <a:solidFill>
                  <a:schemeClr val="tx1"/>
                </a:solidFill>
              </a:rPr>
            </a:br>
            <a:r>
              <a:rPr lang="en-US" sz="1440" b="1">
                <a:solidFill>
                  <a:schemeClr val="tx1"/>
                </a:solidFill>
              </a:rPr>
              <a:t>(</a:t>
            </a:r>
            <a:r>
              <a:rPr lang="en-US" sz="1440" b="1" err="1">
                <a:solidFill>
                  <a:schemeClr val="tx1"/>
                </a:solidFill>
              </a:rPr>
              <a:t>Mathematik</a:t>
            </a:r>
            <a:r>
              <a:rPr lang="en-US" sz="1440" b="1">
                <a:solidFill>
                  <a:schemeClr val="tx1"/>
                </a:solidFill>
              </a:rPr>
              <a:t>, </a:t>
            </a:r>
            <a:r>
              <a:rPr lang="en-US" sz="1440" b="1" err="1">
                <a:solidFill>
                  <a:schemeClr val="tx1"/>
                </a:solidFill>
              </a:rPr>
              <a:t>Websuche</a:t>
            </a:r>
            <a:r>
              <a:rPr lang="en-US" sz="1440" b="1">
                <a:solidFill>
                  <a:schemeClr val="tx1"/>
                </a:solidFill>
              </a:rPr>
              <a:t> etc.)</a:t>
            </a:r>
          </a:p>
        </p:txBody>
      </p:sp>
      <p:sp>
        <p:nvSpPr>
          <p:cNvPr id="22" name="Pfeil: nach links und rechts 21">
            <a:extLst>
              <a:ext uri="{FF2B5EF4-FFF2-40B4-BE49-F238E27FC236}">
                <a16:creationId xmlns:a16="http://schemas.microsoft.com/office/drawing/2014/main" id="{1A86B3DA-06F7-5F88-C0DA-C9ABBF3F5BD2}"/>
              </a:ext>
            </a:extLst>
          </p:cNvPr>
          <p:cNvSpPr/>
          <p:nvPr/>
        </p:nvSpPr>
        <p:spPr>
          <a:xfrm>
            <a:off x="3168311" y="2716336"/>
            <a:ext cx="555846" cy="35262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29" name="Datumsplatzhalter 2">
            <a:extLst>
              <a:ext uri="{FF2B5EF4-FFF2-40B4-BE49-F238E27FC236}">
                <a16:creationId xmlns:a16="http://schemas.microsoft.com/office/drawing/2014/main" id="{7F6F2D76-0135-3C2D-E097-5AE969354685}"/>
              </a:ext>
            </a:extLst>
          </p:cNvPr>
          <p:cNvSpPr>
            <a:spLocks noGrp="1"/>
          </p:cNvSpPr>
          <p:nvPr>
            <p:ph type="dt" sz="half" idx="10"/>
          </p:nvPr>
        </p:nvSpPr>
        <p:spPr>
          <a:xfrm>
            <a:off x="1105379" y="6269150"/>
            <a:ext cx="699666" cy="125646"/>
          </a:xfrm>
        </p:spPr>
        <p:txBody>
          <a:bodyPr/>
          <a:lstStyle/>
          <a:p>
            <a:fld id="{EF86B424-9E0F-446F-AC4B-3AFD845658D5}" type="datetime4">
              <a:rPr lang="en-US" noProof="0" smtClean="0"/>
              <a:t>August 27, 2024</a:t>
            </a:fld>
            <a:endParaRPr lang="en-US" noProof="0"/>
          </a:p>
        </p:txBody>
      </p:sp>
      <p:sp>
        <p:nvSpPr>
          <p:cNvPr id="30" name="Fußzeilenplatzhalter 6">
            <a:extLst>
              <a:ext uri="{FF2B5EF4-FFF2-40B4-BE49-F238E27FC236}">
                <a16:creationId xmlns:a16="http://schemas.microsoft.com/office/drawing/2014/main" id="{1DDDA242-AD2B-B9E2-624A-E1DD2FA4DF1E}"/>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44" name="Foliennummernplatzhalter 43">
            <a:extLst>
              <a:ext uri="{FF2B5EF4-FFF2-40B4-BE49-F238E27FC236}">
                <a16:creationId xmlns:a16="http://schemas.microsoft.com/office/drawing/2014/main" id="{98268D9B-93B0-B5CE-6582-206756BCCF3F}"/>
              </a:ext>
            </a:extLst>
          </p:cNvPr>
          <p:cNvSpPr>
            <a:spLocks noGrp="1"/>
          </p:cNvSpPr>
          <p:nvPr>
            <p:ph type="sldNum" sz="quarter" idx="12"/>
          </p:nvPr>
        </p:nvSpPr>
        <p:spPr/>
        <p:txBody>
          <a:bodyPr/>
          <a:lstStyle/>
          <a:p>
            <a:fld id="{64647E8F-5052-4581-98D0-7C32D5A45346}" type="slidenum">
              <a:rPr lang="en-US" noProof="0" smtClean="0"/>
              <a:pPr/>
              <a:t>19</a:t>
            </a:fld>
            <a:endParaRPr lang="en-US" noProof="0"/>
          </a:p>
        </p:txBody>
      </p:sp>
      <p:sp>
        <p:nvSpPr>
          <p:cNvPr id="40" name="Pfeil: nach links und rechts 39">
            <a:extLst>
              <a:ext uri="{FF2B5EF4-FFF2-40B4-BE49-F238E27FC236}">
                <a16:creationId xmlns:a16="http://schemas.microsoft.com/office/drawing/2014/main" id="{E92FA851-1775-03F8-C6C3-B88251168067}"/>
              </a:ext>
            </a:extLst>
          </p:cNvPr>
          <p:cNvSpPr/>
          <p:nvPr/>
        </p:nvSpPr>
        <p:spPr>
          <a:xfrm>
            <a:off x="5808887" y="2716336"/>
            <a:ext cx="555846" cy="35262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41" name="Pfeil: nach links und rechts 40">
            <a:extLst>
              <a:ext uri="{FF2B5EF4-FFF2-40B4-BE49-F238E27FC236}">
                <a16:creationId xmlns:a16="http://schemas.microsoft.com/office/drawing/2014/main" id="{6D13BF03-6C79-422A-C26C-07CC2CF33A54}"/>
              </a:ext>
            </a:extLst>
          </p:cNvPr>
          <p:cNvSpPr/>
          <p:nvPr/>
        </p:nvSpPr>
        <p:spPr>
          <a:xfrm>
            <a:off x="8448347" y="3824450"/>
            <a:ext cx="555846" cy="35262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43" name="Oval 4">
            <a:extLst>
              <a:ext uri="{FF2B5EF4-FFF2-40B4-BE49-F238E27FC236}">
                <a16:creationId xmlns:a16="http://schemas.microsoft.com/office/drawing/2014/main" id="{BE4CC16E-3E81-A8F5-B41F-CC710007CDAC}"/>
              </a:ext>
            </a:extLst>
          </p:cNvPr>
          <p:cNvSpPr/>
          <p:nvPr/>
        </p:nvSpPr>
        <p:spPr>
          <a:xfrm>
            <a:off x="9681900" y="2646257"/>
            <a:ext cx="782743" cy="78274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46" name="Inhaltsplatzhalter 45" descr="eingesteckt ausgesteckt mit einfarbiger Füllung">
            <a:extLst>
              <a:ext uri="{FF2B5EF4-FFF2-40B4-BE49-F238E27FC236}">
                <a16:creationId xmlns:a16="http://schemas.microsoft.com/office/drawing/2014/main" id="{515C1611-7A5E-34E2-2966-9513C8839B02}"/>
              </a:ext>
            </a:extLst>
          </p:cNvPr>
          <p:cNvPicPr>
            <a:picLocks noGrp="1" noChangeAspect="1"/>
          </p:cNvPicPr>
          <p:nvPr>
            <p:ph sz="quarter" idx="17"/>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16610" y="2822992"/>
            <a:ext cx="458778" cy="458778"/>
          </a:xfrm>
        </p:spPr>
      </p:pic>
      <p:sp>
        <p:nvSpPr>
          <p:cNvPr id="12" name="Rectangle 2">
            <a:extLst>
              <a:ext uri="{FF2B5EF4-FFF2-40B4-BE49-F238E27FC236}">
                <a16:creationId xmlns:a16="http://schemas.microsoft.com/office/drawing/2014/main" id="{648E3F35-0ACD-E6C6-6F0F-2A0F5115B2D5}"/>
              </a:ext>
            </a:extLst>
          </p:cNvPr>
          <p:cNvSpPr/>
          <p:nvPr/>
        </p:nvSpPr>
        <p:spPr>
          <a:xfrm>
            <a:off x="3794520" y="4026246"/>
            <a:ext cx="1944000" cy="1944000"/>
          </a:xfrm>
          <a:prstGeom prst="rect">
            <a:avLst/>
          </a:prstGeom>
          <a:solidFill>
            <a:srgbClr val="8CEED7"/>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en-US" sz="1440" b="1">
                <a:solidFill>
                  <a:schemeClr val="tx1"/>
                </a:solidFill>
              </a:rPr>
              <a:t>Pre- und Postprocessing, </a:t>
            </a:r>
            <a:r>
              <a:rPr lang="de-DE" sz="1440" b="1">
                <a:solidFill>
                  <a:schemeClr val="tx1"/>
                </a:solidFill>
              </a:rPr>
              <a:t>Zugriff auf Unternehmensdaten und Systeme, Sicherheit usw.</a:t>
            </a:r>
            <a:endParaRPr lang="de-DE" sz="1260">
              <a:solidFill>
                <a:schemeClr val="tx1">
                  <a:lumMod val="50000"/>
                  <a:lumOff val="50000"/>
                </a:schemeClr>
              </a:solidFill>
              <a:ea typeface="Roboto Light" charset="0"/>
              <a:cs typeface="Roboto Light" charset="0"/>
            </a:endParaRPr>
          </a:p>
        </p:txBody>
      </p:sp>
      <p:sp>
        <p:nvSpPr>
          <p:cNvPr id="16" name="Pfeil: nach links und rechts 15">
            <a:extLst>
              <a:ext uri="{FF2B5EF4-FFF2-40B4-BE49-F238E27FC236}">
                <a16:creationId xmlns:a16="http://schemas.microsoft.com/office/drawing/2014/main" id="{AADCEFD5-D360-37A0-D2C5-0A87CBA48EDF}"/>
              </a:ext>
            </a:extLst>
          </p:cNvPr>
          <p:cNvSpPr/>
          <p:nvPr/>
        </p:nvSpPr>
        <p:spPr>
          <a:xfrm>
            <a:off x="3168311" y="4783459"/>
            <a:ext cx="555846" cy="35262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17" name="Pfeil: nach links und rechts 16">
            <a:extLst>
              <a:ext uri="{FF2B5EF4-FFF2-40B4-BE49-F238E27FC236}">
                <a16:creationId xmlns:a16="http://schemas.microsoft.com/office/drawing/2014/main" id="{0B65BC2F-5A15-D37B-D528-A880B8CCB2E9}"/>
              </a:ext>
            </a:extLst>
          </p:cNvPr>
          <p:cNvSpPr/>
          <p:nvPr/>
        </p:nvSpPr>
        <p:spPr>
          <a:xfrm>
            <a:off x="5808887" y="4783459"/>
            <a:ext cx="555846" cy="35262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23" name="Rectangle 2">
            <a:extLst>
              <a:ext uri="{FF2B5EF4-FFF2-40B4-BE49-F238E27FC236}">
                <a16:creationId xmlns:a16="http://schemas.microsoft.com/office/drawing/2014/main" id="{5727CF7A-9D94-8940-8EC5-E64B481D6B1D}"/>
              </a:ext>
            </a:extLst>
          </p:cNvPr>
          <p:cNvSpPr/>
          <p:nvPr/>
        </p:nvSpPr>
        <p:spPr>
          <a:xfrm>
            <a:off x="1153404" y="4026246"/>
            <a:ext cx="1944000" cy="1944000"/>
          </a:xfrm>
          <a:prstGeom prst="rect">
            <a:avLst/>
          </a:prstGeom>
          <a:solidFill>
            <a:srgbClr val="C5F6EB"/>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4800" tIns="64800" rIns="64800" bIns="64800" rtlCol="0" anchor="ctr"/>
          <a:lstStyle/>
          <a:p>
            <a:pPr lvl="0" algn="ctr">
              <a:lnSpc>
                <a:spcPct val="120000"/>
              </a:lnSpc>
            </a:pPr>
            <a:r>
              <a:rPr lang="en-US" sz="1440" b="1" err="1">
                <a:solidFill>
                  <a:schemeClr val="tx1"/>
                </a:solidFill>
              </a:rPr>
              <a:t>Beliebige</a:t>
            </a:r>
            <a:r>
              <a:rPr lang="en-US" sz="1440" b="1">
                <a:solidFill>
                  <a:schemeClr val="tx1"/>
                </a:solidFill>
              </a:rPr>
              <a:t> Software</a:t>
            </a:r>
            <a:endParaRPr lang="de-DE" sz="1260">
              <a:solidFill>
                <a:schemeClr val="tx1">
                  <a:lumMod val="50000"/>
                  <a:lumOff val="50000"/>
                </a:schemeClr>
              </a:solidFill>
              <a:ea typeface="Roboto Light"/>
              <a:cs typeface="Roboto Light"/>
            </a:endParaRPr>
          </a:p>
        </p:txBody>
      </p:sp>
      <p:sp>
        <p:nvSpPr>
          <p:cNvPr id="24" name="Rechteck 23">
            <a:extLst>
              <a:ext uri="{FF2B5EF4-FFF2-40B4-BE49-F238E27FC236}">
                <a16:creationId xmlns:a16="http://schemas.microsoft.com/office/drawing/2014/main" id="{E0778647-034F-2721-DF86-9C70F46042E2}"/>
              </a:ext>
            </a:extLst>
          </p:cNvPr>
          <p:cNvSpPr/>
          <p:nvPr/>
        </p:nvSpPr>
        <p:spPr>
          <a:xfrm rot="21263984">
            <a:off x="7649833" y="4948386"/>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33">
                <a:solidFill>
                  <a:schemeClr val="tx1"/>
                </a:solidFill>
              </a:rPr>
              <a:t>APIs und Plug-ins </a:t>
            </a:r>
            <a:r>
              <a:rPr lang="en-US" sz="1033" err="1">
                <a:solidFill>
                  <a:schemeClr val="tx1"/>
                </a:solidFill>
              </a:rPr>
              <a:t>machen</a:t>
            </a:r>
            <a:r>
              <a:rPr lang="en-US" sz="1033">
                <a:solidFill>
                  <a:schemeClr val="tx1"/>
                </a:solidFill>
              </a:rPr>
              <a:t> LLMs </a:t>
            </a:r>
            <a:r>
              <a:rPr lang="en-US" sz="1033" err="1">
                <a:solidFill>
                  <a:schemeClr val="tx1"/>
                </a:solidFill>
              </a:rPr>
              <a:t>weitaus</a:t>
            </a:r>
            <a:r>
              <a:rPr lang="en-US" sz="1033">
                <a:solidFill>
                  <a:schemeClr val="tx1"/>
                </a:solidFill>
              </a:rPr>
              <a:t> </a:t>
            </a:r>
            <a:r>
              <a:rPr lang="en-US" sz="1033" err="1">
                <a:solidFill>
                  <a:schemeClr val="tx1"/>
                </a:solidFill>
              </a:rPr>
              <a:t>mächtiger</a:t>
            </a:r>
            <a:r>
              <a:rPr lang="en-US" sz="1033">
                <a:solidFill>
                  <a:schemeClr val="tx1"/>
                </a:solidFill>
              </a:rPr>
              <a:t> </a:t>
            </a:r>
            <a:r>
              <a:rPr lang="en-US" sz="1033" err="1">
                <a:solidFill>
                  <a:schemeClr val="tx1"/>
                </a:solidFill>
              </a:rPr>
              <a:t>als</a:t>
            </a:r>
            <a:r>
              <a:rPr lang="en-US" sz="1033">
                <a:solidFill>
                  <a:schemeClr val="tx1"/>
                </a:solidFill>
              </a:rPr>
              <a:t> </a:t>
            </a:r>
            <a:r>
              <a:rPr lang="en-US" sz="1033" err="1">
                <a:solidFill>
                  <a:schemeClr val="tx1"/>
                </a:solidFill>
              </a:rPr>
              <a:t>ChatGPT</a:t>
            </a:r>
            <a:r>
              <a:rPr lang="en-US" sz="1033">
                <a:solidFill>
                  <a:schemeClr val="tx1"/>
                </a:solidFill>
              </a:rPr>
              <a:t>.</a:t>
            </a:r>
          </a:p>
          <a:p>
            <a:pPr algn="ctr"/>
            <a:r>
              <a:rPr lang="en-US" sz="1033" err="1">
                <a:solidFill>
                  <a:schemeClr val="tx1"/>
                </a:solidFill>
              </a:rPr>
              <a:t>Prozesse</a:t>
            </a:r>
            <a:r>
              <a:rPr lang="en-US" sz="1033">
                <a:solidFill>
                  <a:schemeClr val="tx1"/>
                </a:solidFill>
              </a:rPr>
              <a:t> </a:t>
            </a:r>
            <a:r>
              <a:rPr lang="en-US" sz="1033" err="1">
                <a:solidFill>
                  <a:schemeClr val="tx1"/>
                </a:solidFill>
              </a:rPr>
              <a:t>sollten</a:t>
            </a:r>
            <a:r>
              <a:rPr lang="en-US" sz="1033">
                <a:solidFill>
                  <a:schemeClr val="tx1"/>
                </a:solidFill>
              </a:rPr>
              <a:t> </a:t>
            </a:r>
            <a:r>
              <a:rPr lang="en-US" sz="1033" err="1">
                <a:solidFill>
                  <a:schemeClr val="tx1"/>
                </a:solidFill>
              </a:rPr>
              <a:t>grundlegend</a:t>
            </a:r>
            <a:r>
              <a:rPr lang="en-US" sz="1033">
                <a:solidFill>
                  <a:schemeClr val="tx1"/>
                </a:solidFill>
              </a:rPr>
              <a:t> </a:t>
            </a:r>
            <a:r>
              <a:rPr lang="en-US" sz="1033" err="1">
                <a:solidFill>
                  <a:schemeClr val="tx1"/>
                </a:solidFill>
              </a:rPr>
              <a:t>überdacht</a:t>
            </a:r>
            <a:r>
              <a:rPr lang="en-US" sz="1033">
                <a:solidFill>
                  <a:schemeClr val="tx1"/>
                </a:solidFill>
              </a:rPr>
              <a:t> </a:t>
            </a:r>
            <a:r>
              <a:rPr lang="en-US" sz="1033" err="1">
                <a:solidFill>
                  <a:schemeClr val="tx1"/>
                </a:solidFill>
              </a:rPr>
              <a:t>werden</a:t>
            </a:r>
            <a:r>
              <a:rPr lang="en-US" sz="1033">
                <a:solidFill>
                  <a:schemeClr val="tx1"/>
                </a:solidFill>
              </a:rPr>
              <a:t>.</a:t>
            </a:r>
          </a:p>
        </p:txBody>
      </p:sp>
    </p:spTree>
    <p:extLst>
      <p:ext uri="{BB962C8B-B14F-4D97-AF65-F5344CB8AC3E}">
        <p14:creationId xmlns:p14="http://schemas.microsoft.com/office/powerpoint/2010/main" val="44199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animBg="1"/>
      <p:bldP spid="43" grpId="0" animBg="1"/>
      <p:bldP spid="12" grpId="0" animBg="1"/>
      <p:bldP spid="16" grpId="0" animBg="1"/>
      <p:bldP spid="17"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9C6091-23E4-471E-8000-B02C6B492BAF}"/>
              </a:ext>
            </a:extLst>
          </p:cNvPr>
          <p:cNvSpPr>
            <a:spLocks noGrp="1"/>
          </p:cNvSpPr>
          <p:nvPr>
            <p:ph type="title"/>
          </p:nvPr>
        </p:nvSpPr>
        <p:spPr>
          <a:xfrm>
            <a:off x="228600" y="238996"/>
            <a:ext cx="10705155" cy="769441"/>
          </a:xfrm>
        </p:spPr>
        <p:txBody>
          <a:bodyPr/>
          <a:lstStyle/>
          <a:p>
            <a:r>
              <a:rPr lang="de-DE" sz="2600" dirty="0"/>
              <a:t>Vorstellung Prof. Dr. Agnes Koschmider</a:t>
            </a:r>
            <a:br>
              <a:rPr lang="de-DE" sz="2600" dirty="0"/>
            </a:br>
            <a:r>
              <a:rPr lang="de-DE" b="0" dirty="0"/>
              <a:t>Professorin für Wirtschaftsinformatik</a:t>
            </a:r>
          </a:p>
        </p:txBody>
      </p:sp>
      <p:sp>
        <p:nvSpPr>
          <p:cNvPr id="10" name="Textfeld 9">
            <a:extLst>
              <a:ext uri="{FF2B5EF4-FFF2-40B4-BE49-F238E27FC236}">
                <a16:creationId xmlns:a16="http://schemas.microsoft.com/office/drawing/2014/main" id="{F56891C5-6A73-4FD2-AE01-4803754AAEBD}"/>
              </a:ext>
            </a:extLst>
          </p:cNvPr>
          <p:cNvSpPr txBox="1">
            <a:spLocks noChangeArrowheads="1"/>
          </p:cNvSpPr>
          <p:nvPr/>
        </p:nvSpPr>
        <p:spPr bwMode="auto">
          <a:xfrm>
            <a:off x="3630526" y="1462393"/>
            <a:ext cx="701987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2040" b="1" dirty="0"/>
              <a:t>Seit 09/2022 </a:t>
            </a:r>
            <a:br>
              <a:rPr lang="de-DE" altLang="de-DE" sz="2040" dirty="0"/>
            </a:br>
            <a:r>
              <a:rPr lang="de-DE" altLang="de-DE" sz="2040" dirty="0"/>
              <a:t>Professorin für Wirtschaftsinformatik und </a:t>
            </a:r>
            <a:r>
              <a:rPr lang="de-DE" altLang="de-DE" sz="2040" dirty="0" err="1"/>
              <a:t>Process</a:t>
            </a:r>
            <a:r>
              <a:rPr lang="de-DE" altLang="de-DE" sz="2040" dirty="0"/>
              <a:t> Analytics</a:t>
            </a:r>
            <a:br>
              <a:rPr lang="de-DE" altLang="de-DE" sz="2040" dirty="0"/>
            </a:br>
            <a:r>
              <a:rPr lang="de-DE" altLang="de-DE" sz="2040" dirty="0"/>
              <a:t>Universität Bayreuth</a:t>
            </a:r>
          </a:p>
          <a:p>
            <a:pPr eaLnBrk="1" hangingPunct="1"/>
            <a:endParaRPr lang="de-DE" altLang="de-DE" sz="2040" dirty="0"/>
          </a:p>
          <a:p>
            <a:pPr eaLnBrk="1" hangingPunct="1"/>
            <a:r>
              <a:rPr lang="de-DE" altLang="de-DE" sz="2040" b="1" dirty="0"/>
              <a:t>05/2019-08/2022</a:t>
            </a:r>
          </a:p>
          <a:p>
            <a:pPr eaLnBrk="1" hangingPunct="1"/>
            <a:r>
              <a:rPr lang="de-DE" altLang="de-DE" sz="2040" dirty="0"/>
              <a:t>Professorin für Wirtschaftsinformatik (</a:t>
            </a:r>
            <a:r>
              <a:rPr lang="de-DE" altLang="de-DE" sz="2040" dirty="0" err="1"/>
              <a:t>Process</a:t>
            </a:r>
            <a:r>
              <a:rPr lang="de-DE" altLang="de-DE" sz="2040" dirty="0"/>
              <a:t> Analytics)</a:t>
            </a:r>
          </a:p>
          <a:p>
            <a:pPr eaLnBrk="1" hangingPunct="1"/>
            <a:r>
              <a:rPr lang="de-DE" altLang="de-DE" sz="2040" dirty="0"/>
              <a:t>Universität Kiel</a:t>
            </a:r>
          </a:p>
          <a:p>
            <a:pPr eaLnBrk="1" hangingPunct="1"/>
            <a:endParaRPr lang="de-DE" altLang="de-DE" sz="2040" dirty="0"/>
          </a:p>
          <a:p>
            <a:pPr eaLnBrk="1" hangingPunct="1"/>
            <a:r>
              <a:rPr lang="de-DE" altLang="de-DE" sz="2040" b="1" dirty="0"/>
              <a:t>Ausbildung</a:t>
            </a:r>
          </a:p>
          <a:p>
            <a:pPr eaLnBrk="1" hangingPunct="1"/>
            <a:r>
              <a:rPr lang="de-DE" altLang="de-DE" sz="2040" dirty="0"/>
              <a:t>Habilitation, Angewandte Informatik, KIT</a:t>
            </a:r>
          </a:p>
          <a:p>
            <a:r>
              <a:rPr lang="de-DE" altLang="de-DE" sz="2040" dirty="0"/>
              <a:t>Promotion, KIT</a:t>
            </a:r>
          </a:p>
          <a:p>
            <a:pPr eaLnBrk="1" hangingPunct="1"/>
            <a:endParaRPr lang="de-DE" altLang="de-DE" sz="2160" dirty="0"/>
          </a:p>
        </p:txBody>
      </p:sp>
      <p:pic>
        <p:nvPicPr>
          <p:cNvPr id="11" name="Grafik 7">
            <a:extLst>
              <a:ext uri="{FF2B5EF4-FFF2-40B4-BE49-F238E27FC236}">
                <a16:creationId xmlns:a16="http://schemas.microsoft.com/office/drawing/2014/main" id="{1E2DB79A-3003-440E-8EEF-8513E9DD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643" y="5018017"/>
            <a:ext cx="1386236" cy="138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fik 9">
            <a:extLst>
              <a:ext uri="{FF2B5EF4-FFF2-40B4-BE49-F238E27FC236}">
                <a16:creationId xmlns:a16="http://schemas.microsoft.com/office/drawing/2014/main" id="{D1D59C15-82D9-483D-B1C9-7A36473E8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10" y="5268983"/>
            <a:ext cx="120777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fik 11">
            <a:extLst>
              <a:ext uri="{FF2B5EF4-FFF2-40B4-BE49-F238E27FC236}">
                <a16:creationId xmlns:a16="http://schemas.microsoft.com/office/drawing/2014/main" id="{0C81A406-A278-4FB5-B0BA-A8927EEFA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411" y="5520610"/>
            <a:ext cx="2202180" cy="77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fik 13">
            <a:extLst>
              <a:ext uri="{FF2B5EF4-FFF2-40B4-BE49-F238E27FC236}">
                <a16:creationId xmlns:a16="http://schemas.microsoft.com/office/drawing/2014/main" id="{D863BEE8-2754-4E92-A4F6-5533B3828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476" y="5277664"/>
            <a:ext cx="120777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15">
            <a:extLst>
              <a:ext uri="{FF2B5EF4-FFF2-40B4-BE49-F238E27FC236}">
                <a16:creationId xmlns:a16="http://schemas.microsoft.com/office/drawing/2014/main" id="{743A0478-5B60-4045-BB45-2C7FC824FE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537" y="5173653"/>
            <a:ext cx="1345034" cy="120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fik 15">
            <a:extLst>
              <a:ext uri="{FF2B5EF4-FFF2-40B4-BE49-F238E27FC236}">
                <a16:creationId xmlns:a16="http://schemas.microsoft.com/office/drawing/2014/main" id="{4648571B-E798-4BB5-9D42-0856113500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0" y="1790325"/>
            <a:ext cx="2207585" cy="2493085"/>
          </a:xfrm>
          <a:prstGeom prst="rect">
            <a:avLst/>
          </a:prstGeom>
        </p:spPr>
      </p:pic>
      <p:sp>
        <p:nvSpPr>
          <p:cNvPr id="17" name="Textfeld 16">
            <a:extLst>
              <a:ext uri="{FF2B5EF4-FFF2-40B4-BE49-F238E27FC236}">
                <a16:creationId xmlns:a16="http://schemas.microsoft.com/office/drawing/2014/main" id="{82149102-ADA8-4C14-B130-62AA078896F5}"/>
              </a:ext>
            </a:extLst>
          </p:cNvPr>
          <p:cNvSpPr txBox="1"/>
          <p:nvPr/>
        </p:nvSpPr>
        <p:spPr>
          <a:xfrm>
            <a:off x="609601" y="5065298"/>
            <a:ext cx="2736005" cy="406265"/>
          </a:xfrm>
          <a:prstGeom prst="rect">
            <a:avLst/>
          </a:prstGeom>
          <a:noFill/>
        </p:spPr>
        <p:txBody>
          <a:bodyPr wrap="none" rtlCol="0">
            <a:spAutoFit/>
          </a:bodyPr>
          <a:lstStyle/>
          <a:p>
            <a:r>
              <a:rPr lang="de-DE" altLang="de-DE" sz="2040" dirty="0"/>
              <a:t>Forschungsaufenthalte </a:t>
            </a:r>
          </a:p>
        </p:txBody>
      </p:sp>
      <p:sp>
        <p:nvSpPr>
          <p:cNvPr id="3" name="Footer Placeholder 2">
            <a:extLst>
              <a:ext uri="{FF2B5EF4-FFF2-40B4-BE49-F238E27FC236}">
                <a16:creationId xmlns:a16="http://schemas.microsoft.com/office/drawing/2014/main" id="{F75E7F30-FE93-4E0A-83D1-C84C73FC5BAE}"/>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Slide Number Placeholder 4">
            <a:extLst>
              <a:ext uri="{FF2B5EF4-FFF2-40B4-BE49-F238E27FC236}">
                <a16:creationId xmlns:a16="http://schemas.microsoft.com/office/drawing/2014/main" id="{9D33776E-3606-4B7D-B52C-D043B13EEC6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a:t>
            </a:fld>
            <a:r>
              <a:rPr lang="de-DE" spc="-10" dirty="0"/>
              <a:t> • </a:t>
            </a:r>
            <a:r>
              <a:rPr lang="de-DE" spc="-5" dirty="0"/>
              <a:t>Prof. </a:t>
            </a:r>
            <a:r>
              <a:rPr lang="de-DE" spc="-10" dirty="0"/>
              <a:t>Dr. Agnes Koschmider • Generative KI</a:t>
            </a:r>
          </a:p>
        </p:txBody>
      </p:sp>
    </p:spTree>
    <p:extLst>
      <p:ext uri="{BB962C8B-B14F-4D97-AF65-F5344CB8AC3E}">
        <p14:creationId xmlns:p14="http://schemas.microsoft.com/office/powerpoint/2010/main" val="35392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4EB51D-F0FA-0F26-6470-C694B012EB18}"/>
              </a:ext>
            </a:extLst>
          </p:cNvPr>
          <p:cNvSpPr>
            <a:spLocks noGrp="1"/>
          </p:cNvSpPr>
          <p:nvPr>
            <p:ph type="title"/>
          </p:nvPr>
        </p:nvSpPr>
        <p:spPr>
          <a:xfrm>
            <a:off x="1105378" y="914403"/>
            <a:ext cx="8185309" cy="369332"/>
          </a:xfrm>
        </p:spPr>
        <p:txBody>
          <a:bodyPr/>
          <a:lstStyle/>
          <a:p>
            <a:r>
              <a:rPr lang="en-US" noProof="0"/>
              <a:t>FAQ</a:t>
            </a:r>
            <a:r>
              <a:rPr lang="en-US"/>
              <a:t>: Muss ich GPT-4 von OpenAI </a:t>
            </a:r>
            <a:r>
              <a:rPr lang="en-US" err="1"/>
              <a:t>verwenden</a:t>
            </a:r>
            <a:r>
              <a:rPr lang="en-US"/>
              <a:t>?</a:t>
            </a:r>
          </a:p>
        </p:txBody>
      </p:sp>
      <p:sp>
        <p:nvSpPr>
          <p:cNvPr id="4" name="Foliennummernplatzhalter 3">
            <a:extLst>
              <a:ext uri="{FF2B5EF4-FFF2-40B4-BE49-F238E27FC236}">
                <a16:creationId xmlns:a16="http://schemas.microsoft.com/office/drawing/2014/main" id="{0DA1338F-B15E-8CD7-C073-43AEC701F58E}"/>
              </a:ext>
            </a:extLst>
          </p:cNvPr>
          <p:cNvSpPr>
            <a:spLocks noGrp="1"/>
          </p:cNvSpPr>
          <p:nvPr>
            <p:ph type="sldNum" sz="quarter" idx="12"/>
          </p:nvPr>
        </p:nvSpPr>
        <p:spPr/>
        <p:txBody>
          <a:bodyPr/>
          <a:lstStyle/>
          <a:p>
            <a:fld id="{64647E8F-5052-4581-98D0-7C32D5A45346}" type="slidenum">
              <a:rPr lang="en-US" smtClean="0"/>
              <a:pPr/>
              <a:t>20</a:t>
            </a:fld>
            <a:endParaRPr lang="en-US"/>
          </a:p>
        </p:txBody>
      </p:sp>
      <p:sp>
        <p:nvSpPr>
          <p:cNvPr id="9" name="Datumsplatzhalter 2">
            <a:extLst>
              <a:ext uri="{FF2B5EF4-FFF2-40B4-BE49-F238E27FC236}">
                <a16:creationId xmlns:a16="http://schemas.microsoft.com/office/drawing/2014/main" id="{B3DD2E68-36F6-561B-4861-FA4DC13323B2}"/>
              </a:ext>
            </a:extLst>
          </p:cNvPr>
          <p:cNvSpPr>
            <a:spLocks noGrp="1"/>
          </p:cNvSpPr>
          <p:nvPr>
            <p:ph type="dt" sz="half" idx="10"/>
          </p:nvPr>
        </p:nvSpPr>
        <p:spPr>
          <a:xfrm>
            <a:off x="1105379" y="6269150"/>
            <a:ext cx="699666" cy="125646"/>
          </a:xfrm>
        </p:spPr>
        <p:txBody>
          <a:bodyPr/>
          <a:lstStyle/>
          <a:p>
            <a:fld id="{0B5077D1-B4D3-45D7-8C15-BE8D685BCFF6}" type="datetime4">
              <a:rPr lang="en-US" noProof="0" smtClean="0"/>
              <a:t>August 27, 2024</a:t>
            </a:fld>
            <a:endParaRPr lang="en-US" noProof="0"/>
          </a:p>
        </p:txBody>
      </p:sp>
      <p:sp>
        <p:nvSpPr>
          <p:cNvPr id="17" name="Fußzeilenplatzhalter 6">
            <a:extLst>
              <a:ext uri="{FF2B5EF4-FFF2-40B4-BE49-F238E27FC236}">
                <a16:creationId xmlns:a16="http://schemas.microsoft.com/office/drawing/2014/main" id="{E4051B78-9FB0-F790-D858-A9D28BC79FAF}"/>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6" name="Inhaltsplatzhalter 5">
            <a:extLst>
              <a:ext uri="{FF2B5EF4-FFF2-40B4-BE49-F238E27FC236}">
                <a16:creationId xmlns:a16="http://schemas.microsoft.com/office/drawing/2014/main" id="{1CF17A97-C42E-CE43-358A-5F09FB2A1FE6}"/>
              </a:ext>
            </a:extLst>
          </p:cNvPr>
          <p:cNvSpPr>
            <a:spLocks noGrp="1"/>
          </p:cNvSpPr>
          <p:nvPr>
            <p:ph sz="quarter" idx="17"/>
          </p:nvPr>
        </p:nvSpPr>
        <p:spPr/>
        <p:txBody>
          <a:bodyPr/>
          <a:lstStyle/>
          <a:p>
            <a:endParaRPr lang="en-US"/>
          </a:p>
        </p:txBody>
      </p:sp>
      <p:sp>
        <p:nvSpPr>
          <p:cNvPr id="7" name="Textfeld 6">
            <a:extLst>
              <a:ext uri="{FF2B5EF4-FFF2-40B4-BE49-F238E27FC236}">
                <a16:creationId xmlns:a16="http://schemas.microsoft.com/office/drawing/2014/main" id="{337F5FB6-803F-DA1F-0311-37A63C9EE2F7}"/>
              </a:ext>
            </a:extLst>
          </p:cNvPr>
          <p:cNvSpPr txBox="1"/>
          <p:nvPr/>
        </p:nvSpPr>
        <p:spPr>
          <a:xfrm rot="16200000">
            <a:off x="581122" y="2740926"/>
            <a:ext cx="1463046" cy="41453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oAutofit/>
          </a:bodyPr>
          <a:lstStyle/>
          <a:p>
            <a:pPr algn="ctr"/>
            <a:r>
              <a:rPr lang="de-DE" sz="1260" err="1">
                <a:solidFill>
                  <a:schemeClr val="bg1"/>
                </a:solidFill>
              </a:rPr>
              <a:t>Genersich</a:t>
            </a:r>
            <a:endParaRPr lang="de-DE" sz="1260">
              <a:solidFill>
                <a:schemeClr val="bg1"/>
              </a:solidFill>
            </a:endParaRPr>
          </a:p>
        </p:txBody>
      </p:sp>
      <p:sp>
        <p:nvSpPr>
          <p:cNvPr id="8" name="Textfeld 7">
            <a:extLst>
              <a:ext uri="{FF2B5EF4-FFF2-40B4-BE49-F238E27FC236}">
                <a16:creationId xmlns:a16="http://schemas.microsoft.com/office/drawing/2014/main" id="{D169205F-58D8-5DDA-C383-BB33DC0DD244}"/>
              </a:ext>
            </a:extLst>
          </p:cNvPr>
          <p:cNvSpPr txBox="1"/>
          <p:nvPr/>
        </p:nvSpPr>
        <p:spPr>
          <a:xfrm>
            <a:off x="1519914" y="2209075"/>
            <a:ext cx="3786868" cy="1470642"/>
          </a:xfrm>
          <a:prstGeom prst="rect">
            <a:avLst/>
          </a:prstGeom>
          <a:solidFill>
            <a:schemeClr val="bg1">
              <a:lumMod val="95000"/>
            </a:schemeClr>
          </a:solidFill>
          <a:effectLst>
            <a:outerShdw blurRad="50800" dist="38100" dir="2700000" algn="tl" rotWithShape="0">
              <a:prstClr val="black">
                <a:alpha val="40000"/>
              </a:prstClr>
            </a:outerShdw>
          </a:effectLst>
        </p:spPr>
        <p:txBody>
          <a:bodyPr vert="horz" wrap="square" lIns="0" tIns="0" rIns="0" bIns="0" rtlCol="0">
            <a:noAutofit/>
          </a:bodyPr>
          <a:lstStyle/>
          <a:p>
            <a:pPr marL="257176" indent="-257176">
              <a:buFont typeface="Wingdings" panose="05000000000000000000" pitchFamily="2" charset="2"/>
              <a:buChar char="§"/>
            </a:pPr>
            <a:endParaRPr lang="de-DE" sz="1260" err="1">
              <a:solidFill>
                <a:schemeClr val="accent3">
                  <a:lumMod val="75000"/>
                </a:schemeClr>
              </a:solidFill>
            </a:endParaRPr>
          </a:p>
        </p:txBody>
      </p:sp>
      <p:sp>
        <p:nvSpPr>
          <p:cNvPr id="10" name="Textfeld 9">
            <a:extLst>
              <a:ext uri="{FF2B5EF4-FFF2-40B4-BE49-F238E27FC236}">
                <a16:creationId xmlns:a16="http://schemas.microsoft.com/office/drawing/2014/main" id="{B4D9D805-3004-6380-3B10-673DEB7F774C}"/>
              </a:ext>
            </a:extLst>
          </p:cNvPr>
          <p:cNvSpPr txBox="1"/>
          <p:nvPr/>
        </p:nvSpPr>
        <p:spPr>
          <a:xfrm>
            <a:off x="1519913" y="1702801"/>
            <a:ext cx="3795938" cy="41453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oAutofit/>
          </a:bodyPr>
          <a:lstStyle/>
          <a:p>
            <a:pPr algn="ctr"/>
            <a:r>
              <a:rPr lang="de-DE" sz="1260">
                <a:solidFill>
                  <a:schemeClr val="bg1"/>
                </a:solidFill>
              </a:rPr>
              <a:t>Third Party LLM</a:t>
            </a:r>
          </a:p>
        </p:txBody>
      </p:sp>
      <p:sp>
        <p:nvSpPr>
          <p:cNvPr id="11" name="Textfeld 10">
            <a:extLst>
              <a:ext uri="{FF2B5EF4-FFF2-40B4-BE49-F238E27FC236}">
                <a16:creationId xmlns:a16="http://schemas.microsoft.com/office/drawing/2014/main" id="{543731F0-D18A-E945-5A90-D56FA3084C2A}"/>
              </a:ext>
            </a:extLst>
          </p:cNvPr>
          <p:cNvSpPr txBox="1"/>
          <p:nvPr/>
        </p:nvSpPr>
        <p:spPr>
          <a:xfrm>
            <a:off x="5444151" y="1702801"/>
            <a:ext cx="3795938" cy="41453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oAutofit/>
          </a:bodyPr>
          <a:lstStyle/>
          <a:p>
            <a:pPr algn="ctr"/>
            <a:r>
              <a:rPr lang="en-GB" sz="1260" err="1">
                <a:solidFill>
                  <a:schemeClr val="bg1"/>
                </a:solidFill>
              </a:rPr>
              <a:t>Eigenes</a:t>
            </a:r>
            <a:r>
              <a:rPr lang="de-DE" sz="1260">
                <a:solidFill>
                  <a:schemeClr val="bg1"/>
                </a:solidFill>
              </a:rPr>
              <a:t> LLM</a:t>
            </a:r>
          </a:p>
        </p:txBody>
      </p:sp>
      <p:sp>
        <p:nvSpPr>
          <p:cNvPr id="12" name="Textfeld 11">
            <a:extLst>
              <a:ext uri="{FF2B5EF4-FFF2-40B4-BE49-F238E27FC236}">
                <a16:creationId xmlns:a16="http://schemas.microsoft.com/office/drawing/2014/main" id="{CD4EEC27-1569-7CC5-16C4-A4884F7202AD}"/>
              </a:ext>
            </a:extLst>
          </p:cNvPr>
          <p:cNvSpPr txBox="1"/>
          <p:nvPr/>
        </p:nvSpPr>
        <p:spPr>
          <a:xfrm rot="16200000">
            <a:off x="581122" y="4291792"/>
            <a:ext cx="1463046" cy="41453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oAutofit/>
          </a:bodyPr>
          <a:lstStyle/>
          <a:p>
            <a:pPr algn="ctr"/>
            <a:r>
              <a:rPr lang="de-DE" sz="1260">
                <a:solidFill>
                  <a:schemeClr val="bg1"/>
                </a:solidFill>
              </a:rPr>
              <a:t>Fine-</a:t>
            </a:r>
            <a:r>
              <a:rPr lang="de-DE" sz="1260" err="1">
                <a:solidFill>
                  <a:schemeClr val="bg1"/>
                </a:solidFill>
              </a:rPr>
              <a:t>tuned</a:t>
            </a:r>
            <a:endParaRPr lang="de-DE" sz="1260">
              <a:solidFill>
                <a:schemeClr val="bg1"/>
              </a:solidFill>
            </a:endParaRPr>
          </a:p>
        </p:txBody>
      </p:sp>
      <p:sp>
        <p:nvSpPr>
          <p:cNvPr id="13" name="Textfeld 12">
            <a:extLst>
              <a:ext uri="{FF2B5EF4-FFF2-40B4-BE49-F238E27FC236}">
                <a16:creationId xmlns:a16="http://schemas.microsoft.com/office/drawing/2014/main" id="{ED896BA7-D74F-3FBD-FF16-8C43FF29DDE9}"/>
              </a:ext>
            </a:extLst>
          </p:cNvPr>
          <p:cNvSpPr txBox="1"/>
          <p:nvPr/>
        </p:nvSpPr>
        <p:spPr>
          <a:xfrm>
            <a:off x="1519913" y="3779051"/>
            <a:ext cx="3786868" cy="1470642"/>
          </a:xfrm>
          <a:prstGeom prst="rect">
            <a:avLst/>
          </a:prstGeom>
          <a:solidFill>
            <a:schemeClr val="bg1">
              <a:lumMod val="95000"/>
            </a:schemeClr>
          </a:solidFill>
          <a:effectLst>
            <a:outerShdw blurRad="50800" dist="38100" dir="2700000" algn="tl" rotWithShape="0">
              <a:prstClr val="black">
                <a:alpha val="40000"/>
              </a:prstClr>
            </a:outerShdw>
          </a:effectLst>
        </p:spPr>
        <p:txBody>
          <a:bodyPr vert="horz" wrap="square" lIns="0" tIns="0" rIns="0" bIns="0" rtlCol="0">
            <a:noAutofit/>
          </a:bodyPr>
          <a:lstStyle/>
          <a:p>
            <a:pPr marL="257176" indent="-257176">
              <a:buFont typeface="Wingdings" panose="05000000000000000000" pitchFamily="2" charset="2"/>
              <a:buChar char="§"/>
            </a:pPr>
            <a:endParaRPr lang="de-DE" sz="1260" err="1">
              <a:solidFill>
                <a:schemeClr val="accent3">
                  <a:lumMod val="75000"/>
                </a:schemeClr>
              </a:solidFill>
            </a:endParaRPr>
          </a:p>
        </p:txBody>
      </p:sp>
      <p:sp>
        <p:nvSpPr>
          <p:cNvPr id="14" name="Textfeld 13">
            <a:extLst>
              <a:ext uri="{FF2B5EF4-FFF2-40B4-BE49-F238E27FC236}">
                <a16:creationId xmlns:a16="http://schemas.microsoft.com/office/drawing/2014/main" id="{6A5351B4-457B-0F02-3FD6-AFA5B3C9F7A1}"/>
              </a:ext>
            </a:extLst>
          </p:cNvPr>
          <p:cNvSpPr txBox="1"/>
          <p:nvPr/>
        </p:nvSpPr>
        <p:spPr>
          <a:xfrm>
            <a:off x="5465649" y="2209075"/>
            <a:ext cx="3786868" cy="1470642"/>
          </a:xfrm>
          <a:prstGeom prst="rect">
            <a:avLst/>
          </a:prstGeom>
          <a:solidFill>
            <a:schemeClr val="bg1">
              <a:lumMod val="95000"/>
            </a:schemeClr>
          </a:solidFill>
          <a:effectLst>
            <a:outerShdw blurRad="50800" dist="38100" dir="2700000" algn="tl" rotWithShape="0">
              <a:prstClr val="black">
                <a:alpha val="40000"/>
              </a:prstClr>
            </a:outerShdw>
          </a:effectLst>
        </p:spPr>
        <p:txBody>
          <a:bodyPr vert="horz" wrap="square" lIns="0" tIns="0" rIns="0" bIns="0" rtlCol="0">
            <a:noAutofit/>
          </a:bodyPr>
          <a:lstStyle/>
          <a:p>
            <a:pPr marL="257176" indent="-257176">
              <a:buFont typeface="Wingdings" panose="05000000000000000000" pitchFamily="2" charset="2"/>
              <a:buChar char="§"/>
            </a:pPr>
            <a:endParaRPr lang="de-DE" sz="1260" err="1">
              <a:solidFill>
                <a:schemeClr val="accent3">
                  <a:lumMod val="75000"/>
                </a:schemeClr>
              </a:solidFill>
            </a:endParaRPr>
          </a:p>
        </p:txBody>
      </p:sp>
      <p:sp>
        <p:nvSpPr>
          <p:cNvPr id="15" name="Textfeld 14">
            <a:extLst>
              <a:ext uri="{FF2B5EF4-FFF2-40B4-BE49-F238E27FC236}">
                <a16:creationId xmlns:a16="http://schemas.microsoft.com/office/drawing/2014/main" id="{3751F0A9-59E0-BD5E-4BB2-5FEF0885A45A}"/>
              </a:ext>
            </a:extLst>
          </p:cNvPr>
          <p:cNvSpPr txBox="1"/>
          <p:nvPr/>
        </p:nvSpPr>
        <p:spPr>
          <a:xfrm>
            <a:off x="5465648" y="3759941"/>
            <a:ext cx="3786868" cy="1470642"/>
          </a:xfrm>
          <a:prstGeom prst="rect">
            <a:avLst/>
          </a:prstGeom>
          <a:solidFill>
            <a:schemeClr val="bg1">
              <a:lumMod val="95000"/>
            </a:schemeClr>
          </a:solidFill>
          <a:effectLst>
            <a:outerShdw blurRad="50800" dist="38100" dir="2700000" algn="tl" rotWithShape="0">
              <a:prstClr val="black">
                <a:alpha val="40000"/>
              </a:prstClr>
            </a:outerShdw>
          </a:effectLst>
        </p:spPr>
        <p:txBody>
          <a:bodyPr vert="horz" wrap="square" lIns="0" tIns="0" rIns="0" bIns="0" rtlCol="0">
            <a:noAutofit/>
          </a:bodyPr>
          <a:lstStyle/>
          <a:p>
            <a:pPr marL="257176" indent="-257176">
              <a:buFont typeface="Wingdings" panose="05000000000000000000" pitchFamily="2" charset="2"/>
              <a:buChar char="§"/>
            </a:pPr>
            <a:endParaRPr lang="de-DE" sz="1260" err="1">
              <a:solidFill>
                <a:schemeClr val="accent3">
                  <a:lumMod val="75000"/>
                </a:schemeClr>
              </a:solidFill>
            </a:endParaRPr>
          </a:p>
        </p:txBody>
      </p:sp>
      <p:sp>
        <p:nvSpPr>
          <p:cNvPr id="16" name="Textfeld 15">
            <a:extLst>
              <a:ext uri="{FF2B5EF4-FFF2-40B4-BE49-F238E27FC236}">
                <a16:creationId xmlns:a16="http://schemas.microsoft.com/office/drawing/2014/main" id="{3587D794-3F33-58C4-5A9C-83239E7C4746}"/>
              </a:ext>
            </a:extLst>
          </p:cNvPr>
          <p:cNvSpPr txBox="1"/>
          <p:nvPr/>
        </p:nvSpPr>
        <p:spPr>
          <a:xfrm>
            <a:off x="5669708" y="3932674"/>
            <a:ext cx="2825084" cy="410241"/>
          </a:xfrm>
          <a:prstGeom prst="rect">
            <a:avLst/>
          </a:prstGeom>
          <a:noFill/>
          <a:ln>
            <a:noFill/>
          </a:ln>
        </p:spPr>
        <p:txBody>
          <a:bodyPr wrap="square">
            <a:spAutoFit/>
          </a:bodyPr>
          <a:lstStyle/>
          <a:p>
            <a:pPr defTabSz="668656">
              <a:defRPr/>
            </a:pPr>
            <a:r>
              <a:rPr lang="de-DE" sz="1033"/>
              <a:t>Eigenständige Anpassung und Nutzung von Open-Source-Modellen</a:t>
            </a:r>
            <a:endParaRPr lang="en-US" sz="1033"/>
          </a:p>
        </p:txBody>
      </p:sp>
      <p:sp>
        <p:nvSpPr>
          <p:cNvPr id="19" name="Textfeld 18">
            <a:extLst>
              <a:ext uri="{FF2B5EF4-FFF2-40B4-BE49-F238E27FC236}">
                <a16:creationId xmlns:a16="http://schemas.microsoft.com/office/drawing/2014/main" id="{586515F7-6A99-E780-82F8-76D8B26AC99A}"/>
              </a:ext>
            </a:extLst>
          </p:cNvPr>
          <p:cNvSpPr txBox="1"/>
          <p:nvPr/>
        </p:nvSpPr>
        <p:spPr>
          <a:xfrm>
            <a:off x="1829185" y="3932674"/>
            <a:ext cx="2825280" cy="251287"/>
          </a:xfrm>
          <a:prstGeom prst="rect">
            <a:avLst/>
          </a:prstGeom>
          <a:noFill/>
          <a:ln>
            <a:noFill/>
          </a:ln>
        </p:spPr>
        <p:txBody>
          <a:bodyPr wrap="square">
            <a:spAutoFit/>
          </a:bodyPr>
          <a:lstStyle/>
          <a:p>
            <a:pPr marL="164306" indent="-164306" defTabSz="668656">
              <a:defRPr/>
            </a:pPr>
            <a:r>
              <a:rPr lang="en-US" sz="1033" err="1"/>
              <a:t>OpenAI</a:t>
            </a:r>
            <a:r>
              <a:rPr lang="en-US" sz="1033"/>
              <a:t>: Fine-tuning Ada, Babbage, Curie, Davinci </a:t>
            </a:r>
          </a:p>
        </p:txBody>
      </p:sp>
      <p:sp>
        <p:nvSpPr>
          <p:cNvPr id="20" name="Textfeld 19">
            <a:extLst>
              <a:ext uri="{FF2B5EF4-FFF2-40B4-BE49-F238E27FC236}">
                <a16:creationId xmlns:a16="http://schemas.microsoft.com/office/drawing/2014/main" id="{15D83AC8-E3C5-B0D6-8F00-2DCD605B5AB3}"/>
              </a:ext>
            </a:extLst>
          </p:cNvPr>
          <p:cNvSpPr txBox="1"/>
          <p:nvPr/>
        </p:nvSpPr>
        <p:spPr>
          <a:xfrm>
            <a:off x="1829185" y="2255430"/>
            <a:ext cx="2825280" cy="569195"/>
          </a:xfrm>
          <a:prstGeom prst="rect">
            <a:avLst/>
          </a:prstGeom>
          <a:noFill/>
          <a:ln>
            <a:noFill/>
          </a:ln>
        </p:spPr>
        <p:txBody>
          <a:bodyPr wrap="square">
            <a:spAutoFit/>
          </a:bodyPr>
          <a:lstStyle/>
          <a:p>
            <a:pPr marL="164306" indent="-164306" defTabSz="668656">
              <a:defRPr/>
            </a:pPr>
            <a:r>
              <a:rPr lang="en-US" sz="1033"/>
              <a:t>OpenAI: GPT-4, GPT-3.5-Chat, </a:t>
            </a:r>
            <a:r>
              <a:rPr lang="en-US" sz="1033" err="1"/>
              <a:t>InstructGPT</a:t>
            </a:r>
            <a:r>
              <a:rPr lang="en-US" sz="1033"/>
              <a:t>, Ada, Babbage, Curie, Davinci</a:t>
            </a:r>
          </a:p>
          <a:p>
            <a:pPr marL="164306" indent="-164306" defTabSz="668656">
              <a:defRPr/>
            </a:pPr>
            <a:r>
              <a:rPr lang="en-US" sz="1033" err="1"/>
              <a:t>Andere</a:t>
            </a:r>
            <a:r>
              <a:rPr lang="en-US" sz="1033"/>
              <a:t>: BLOOM, </a:t>
            </a:r>
            <a:r>
              <a:rPr lang="en-US" sz="1033" err="1"/>
              <a:t>LaMDA</a:t>
            </a:r>
            <a:r>
              <a:rPr lang="en-US" sz="1033"/>
              <a:t>, </a:t>
            </a:r>
            <a:r>
              <a:rPr lang="en-US" sz="1033" err="1"/>
              <a:t>LLaMA</a:t>
            </a:r>
            <a:r>
              <a:rPr lang="en-US" sz="1033"/>
              <a:t>, …</a:t>
            </a:r>
          </a:p>
        </p:txBody>
      </p:sp>
      <p:sp>
        <p:nvSpPr>
          <p:cNvPr id="22" name="Textfeld 21">
            <a:extLst>
              <a:ext uri="{FF2B5EF4-FFF2-40B4-BE49-F238E27FC236}">
                <a16:creationId xmlns:a16="http://schemas.microsoft.com/office/drawing/2014/main" id="{621EA83F-0B86-A92A-C0CF-B0339A1FE605}"/>
              </a:ext>
            </a:extLst>
          </p:cNvPr>
          <p:cNvSpPr txBox="1"/>
          <p:nvPr/>
        </p:nvSpPr>
        <p:spPr>
          <a:xfrm>
            <a:off x="5669709" y="2388499"/>
            <a:ext cx="3247458" cy="410241"/>
          </a:xfrm>
          <a:prstGeom prst="rect">
            <a:avLst/>
          </a:prstGeom>
          <a:noFill/>
          <a:ln>
            <a:noFill/>
          </a:ln>
        </p:spPr>
        <p:txBody>
          <a:bodyPr wrap="square">
            <a:spAutoFit/>
          </a:bodyPr>
          <a:lstStyle/>
          <a:p>
            <a:pPr defTabSz="668656">
              <a:defRPr/>
            </a:pPr>
            <a:r>
              <a:rPr lang="en-US" sz="1033" err="1">
                <a:solidFill>
                  <a:schemeClr val="bg1">
                    <a:lumMod val="50000"/>
                  </a:schemeClr>
                </a:solidFill>
              </a:rPr>
              <a:t>Eigenes</a:t>
            </a:r>
            <a:r>
              <a:rPr lang="en-US" sz="1033">
                <a:solidFill>
                  <a:schemeClr val="bg1">
                    <a:lumMod val="50000"/>
                  </a:schemeClr>
                </a:solidFill>
              </a:rPr>
              <a:t> LLM from scratch</a:t>
            </a:r>
            <a:br>
              <a:rPr lang="en-US" sz="1033">
                <a:solidFill>
                  <a:schemeClr val="bg1">
                    <a:lumMod val="50000"/>
                  </a:schemeClr>
                </a:solidFill>
              </a:rPr>
            </a:br>
            <a:r>
              <a:rPr lang="en-US" sz="1033">
                <a:solidFill>
                  <a:schemeClr val="bg1">
                    <a:lumMod val="50000"/>
                  </a:schemeClr>
                </a:solidFill>
              </a:rPr>
              <a:t>(</a:t>
            </a:r>
            <a:r>
              <a:rPr lang="en-US" sz="1033" err="1">
                <a:solidFill>
                  <a:schemeClr val="bg1">
                    <a:lumMod val="50000"/>
                  </a:schemeClr>
                </a:solidFill>
              </a:rPr>
              <a:t>wahrscheinlich</a:t>
            </a:r>
            <a:r>
              <a:rPr lang="en-US" sz="1033">
                <a:solidFill>
                  <a:schemeClr val="bg1">
                    <a:lumMod val="50000"/>
                  </a:schemeClr>
                </a:solidFill>
              </a:rPr>
              <a:t> </a:t>
            </a:r>
            <a:r>
              <a:rPr lang="en-US" sz="1033" err="1">
                <a:solidFill>
                  <a:schemeClr val="bg1">
                    <a:lumMod val="50000"/>
                  </a:schemeClr>
                </a:solidFill>
              </a:rPr>
              <a:t>zu</a:t>
            </a:r>
            <a:r>
              <a:rPr lang="en-US" sz="1033">
                <a:solidFill>
                  <a:schemeClr val="bg1">
                    <a:lumMod val="50000"/>
                  </a:schemeClr>
                </a:solidFill>
              </a:rPr>
              <a:t> </a:t>
            </a:r>
            <a:r>
              <a:rPr lang="en-US" sz="1033" err="1">
                <a:solidFill>
                  <a:schemeClr val="bg1">
                    <a:lumMod val="50000"/>
                  </a:schemeClr>
                </a:solidFill>
              </a:rPr>
              <a:t>kostspielig</a:t>
            </a:r>
            <a:r>
              <a:rPr lang="en-US" sz="1033">
                <a:solidFill>
                  <a:schemeClr val="bg1">
                    <a:lumMod val="50000"/>
                  </a:schemeClr>
                </a:solidFill>
              </a:rPr>
              <a:t> und </a:t>
            </a:r>
            <a:r>
              <a:rPr lang="en-US" sz="1033" err="1">
                <a:solidFill>
                  <a:schemeClr val="bg1">
                    <a:lumMod val="50000"/>
                  </a:schemeClr>
                </a:solidFill>
              </a:rPr>
              <a:t>sinnlos</a:t>
            </a:r>
            <a:r>
              <a:rPr lang="en-US" sz="1033">
                <a:solidFill>
                  <a:schemeClr val="bg1">
                    <a:lumMod val="50000"/>
                  </a:schemeClr>
                </a:solidFill>
              </a:rPr>
              <a:t>)</a:t>
            </a:r>
          </a:p>
        </p:txBody>
      </p:sp>
      <p:sp>
        <p:nvSpPr>
          <p:cNvPr id="3" name="Rechteck 2">
            <a:extLst>
              <a:ext uri="{FF2B5EF4-FFF2-40B4-BE49-F238E27FC236}">
                <a16:creationId xmlns:a16="http://schemas.microsoft.com/office/drawing/2014/main" id="{359A2856-B23B-D114-BC47-5A70168F9F01}"/>
              </a:ext>
            </a:extLst>
          </p:cNvPr>
          <p:cNvSpPr/>
          <p:nvPr/>
        </p:nvSpPr>
        <p:spPr>
          <a:xfrm rot="21263984">
            <a:off x="7649833" y="4770824"/>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33">
                <a:solidFill>
                  <a:schemeClr val="tx1"/>
                </a:solidFill>
              </a:rPr>
              <a:t>Es gibt mehr als GPT-4. </a:t>
            </a:r>
            <a:br>
              <a:rPr lang="en-US" sz="1033">
                <a:solidFill>
                  <a:schemeClr val="tx1"/>
                </a:solidFill>
              </a:rPr>
            </a:br>
            <a:r>
              <a:rPr lang="de-DE" sz="1033">
                <a:solidFill>
                  <a:schemeClr val="tx1"/>
                </a:solidFill>
              </a:rPr>
              <a:t>Ein eigenes LLM kann mit vergleichsweise geringem Aufwand erstellt werden.</a:t>
            </a:r>
            <a:endParaRPr lang="en-US" sz="1033">
              <a:solidFill>
                <a:schemeClr val="tx1"/>
              </a:solidFill>
            </a:endParaRPr>
          </a:p>
        </p:txBody>
      </p:sp>
      <p:sp>
        <p:nvSpPr>
          <p:cNvPr id="21" name="Pfeil: nach unten 20">
            <a:extLst>
              <a:ext uri="{FF2B5EF4-FFF2-40B4-BE49-F238E27FC236}">
                <a16:creationId xmlns:a16="http://schemas.microsoft.com/office/drawing/2014/main" id="{3E9BF689-0816-7488-6479-7F080DFFE6A8}"/>
              </a:ext>
            </a:extLst>
          </p:cNvPr>
          <p:cNvSpPr/>
          <p:nvPr/>
        </p:nvSpPr>
        <p:spPr>
          <a:xfrm>
            <a:off x="3115472" y="3556540"/>
            <a:ext cx="595753" cy="326477"/>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24" name="Pfeil: nach unten 23">
            <a:extLst>
              <a:ext uri="{FF2B5EF4-FFF2-40B4-BE49-F238E27FC236}">
                <a16:creationId xmlns:a16="http://schemas.microsoft.com/office/drawing/2014/main" id="{07CA2D42-886F-D370-1C28-3E767F4340B8}"/>
              </a:ext>
            </a:extLst>
          </p:cNvPr>
          <p:cNvSpPr/>
          <p:nvPr/>
        </p:nvSpPr>
        <p:spPr>
          <a:xfrm rot="18297489">
            <a:off x="5067369" y="3537431"/>
            <a:ext cx="595753" cy="326477"/>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Tree>
    <p:extLst>
      <p:ext uri="{BB962C8B-B14F-4D97-AF65-F5344CB8AC3E}">
        <p14:creationId xmlns:p14="http://schemas.microsoft.com/office/powerpoint/2010/main" val="20146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nhaltsplatzhalter 14" descr="Ein Bild, das Text, Screenshot, Schrift enthält.&#10;&#10;Automatisch generierte Beschreibung">
            <a:extLst>
              <a:ext uri="{FF2B5EF4-FFF2-40B4-BE49-F238E27FC236}">
                <a16:creationId xmlns:a16="http://schemas.microsoft.com/office/drawing/2014/main" id="{806CDB87-ED8A-71FB-0999-20D3B286ECFC}"/>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3791523" y="1574643"/>
            <a:ext cx="7293055" cy="2846966"/>
          </a:xfrm>
        </p:spPr>
      </p:pic>
      <p:sp>
        <p:nvSpPr>
          <p:cNvPr id="12" name="Rechteck 11">
            <a:extLst>
              <a:ext uri="{FF2B5EF4-FFF2-40B4-BE49-F238E27FC236}">
                <a16:creationId xmlns:a16="http://schemas.microsoft.com/office/drawing/2014/main" id="{FEEAEBEF-E3F3-8108-672E-464A791C3477}"/>
              </a:ext>
            </a:extLst>
          </p:cNvPr>
          <p:cNvSpPr/>
          <p:nvPr/>
        </p:nvSpPr>
        <p:spPr>
          <a:xfrm>
            <a:off x="1682703" y="1678762"/>
            <a:ext cx="8489414" cy="4193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33"/>
          </a:p>
        </p:txBody>
      </p:sp>
      <p:sp>
        <p:nvSpPr>
          <p:cNvPr id="2" name="Titel 1">
            <a:extLst>
              <a:ext uri="{FF2B5EF4-FFF2-40B4-BE49-F238E27FC236}">
                <a16:creationId xmlns:a16="http://schemas.microsoft.com/office/drawing/2014/main" id="{E0AB05B0-034A-8B98-2CC2-9CDFEBF15795}"/>
              </a:ext>
            </a:extLst>
          </p:cNvPr>
          <p:cNvSpPr>
            <a:spLocks noGrp="1"/>
          </p:cNvSpPr>
          <p:nvPr>
            <p:ph type="title"/>
          </p:nvPr>
        </p:nvSpPr>
        <p:spPr>
          <a:xfrm>
            <a:off x="1105378" y="543090"/>
            <a:ext cx="7247322" cy="738664"/>
          </a:xfrm>
        </p:spPr>
        <p:txBody>
          <a:bodyPr anchor="b"/>
          <a:lstStyle/>
          <a:p>
            <a:r>
              <a:rPr lang="en-US" noProof="0"/>
              <a:t>FAQ: </a:t>
            </a:r>
            <a:r>
              <a:rPr lang="de-DE" noProof="0"/>
              <a:t>Sind die Daten meines Unternehmens gefährdet?</a:t>
            </a:r>
            <a:endParaRPr lang="en-US" noProof="0"/>
          </a:p>
        </p:txBody>
      </p:sp>
      <p:sp>
        <p:nvSpPr>
          <p:cNvPr id="3" name="Inhaltsplatzhalter 2">
            <a:extLst>
              <a:ext uri="{FF2B5EF4-FFF2-40B4-BE49-F238E27FC236}">
                <a16:creationId xmlns:a16="http://schemas.microsoft.com/office/drawing/2014/main" id="{0CEA7853-72FF-8783-1F8E-081B6F61C2F2}"/>
              </a:ext>
            </a:extLst>
          </p:cNvPr>
          <p:cNvSpPr>
            <a:spLocks noGrp="1"/>
          </p:cNvSpPr>
          <p:nvPr>
            <p:ph sz="quarter" idx="13"/>
          </p:nvPr>
        </p:nvSpPr>
        <p:spPr>
          <a:xfrm>
            <a:off x="4027752" y="1766837"/>
            <a:ext cx="6710316" cy="3323987"/>
          </a:xfrm>
        </p:spPr>
        <p:txBody>
          <a:bodyPr/>
          <a:lstStyle/>
          <a:p>
            <a:pPr>
              <a:buFont typeface="Arial" panose="020B0604020202020204" pitchFamily="34" charset="0"/>
              <a:buChar char="•"/>
            </a:pPr>
            <a:r>
              <a:rPr lang="de-DE" err="1"/>
              <a:t>ChatGPT</a:t>
            </a:r>
            <a:r>
              <a:rPr lang="de-DE"/>
              <a:t> Research Preview</a:t>
            </a:r>
          </a:p>
          <a:p>
            <a:pPr>
              <a:buFont typeface="Arial" panose="020B0604020202020204" pitchFamily="34" charset="0"/>
              <a:buChar char="•"/>
            </a:pPr>
            <a:r>
              <a:rPr lang="de-DE" err="1"/>
              <a:t>ChatGPT</a:t>
            </a:r>
            <a:r>
              <a:rPr lang="de-DE"/>
              <a:t> Research Preview mit Datenschutzoption</a:t>
            </a:r>
            <a:r>
              <a:rPr lang="en-US"/>
              <a:t> </a:t>
            </a:r>
            <a:br>
              <a:rPr lang="en-US"/>
            </a:br>
            <a:r>
              <a:rPr lang="en-US"/>
              <a:t>(</a:t>
            </a:r>
            <a:r>
              <a:rPr lang="en-US" err="1"/>
              <a:t>Verlauf</a:t>
            </a:r>
            <a:r>
              <a:rPr lang="en-US"/>
              <a:t> &amp; Training </a:t>
            </a:r>
            <a:r>
              <a:rPr lang="en-US" err="1"/>
              <a:t>deaktiviert</a:t>
            </a:r>
            <a:r>
              <a:rPr lang="en-US"/>
              <a:t>)</a:t>
            </a:r>
          </a:p>
          <a:p>
            <a:pPr>
              <a:buFont typeface="Arial" panose="020B0604020202020204" pitchFamily="34" charset="0"/>
              <a:buChar char="•"/>
            </a:pPr>
            <a:endParaRPr lang="en-US"/>
          </a:p>
          <a:p>
            <a:pPr>
              <a:buFont typeface="Arial" panose="020B0604020202020204" pitchFamily="34" charset="0"/>
              <a:buChar char="•"/>
            </a:pPr>
            <a:r>
              <a:rPr lang="en-US" err="1"/>
              <a:t>ChatGPT</a:t>
            </a:r>
            <a:r>
              <a:rPr lang="en-US"/>
              <a:t> Business (bald </a:t>
            </a:r>
            <a:r>
              <a:rPr lang="en-US" err="1"/>
              <a:t>verfügbar</a:t>
            </a:r>
            <a:r>
              <a:rPr lang="en-US"/>
              <a:t>)</a:t>
            </a:r>
          </a:p>
          <a:p>
            <a:pPr>
              <a:buFont typeface="Arial" panose="020B0604020202020204" pitchFamily="34" charset="0"/>
              <a:buChar char="•"/>
            </a:pPr>
            <a:r>
              <a:rPr lang="en-US" err="1"/>
              <a:t>OpenAI</a:t>
            </a:r>
            <a:r>
              <a:rPr lang="en-US"/>
              <a:t> API / via Microsoft Azure</a:t>
            </a:r>
          </a:p>
          <a:p>
            <a:pPr>
              <a:buFont typeface="Arial" panose="020B0604020202020204" pitchFamily="34" charset="0"/>
              <a:buChar char="•"/>
            </a:pPr>
            <a:r>
              <a:rPr lang="en-US"/>
              <a:t>Microsoft 365 Copilot (in der </a:t>
            </a:r>
            <a:r>
              <a:rPr lang="en-US" err="1"/>
              <a:t>Testphase</a:t>
            </a:r>
            <a:r>
              <a:rPr lang="en-US"/>
              <a:t>)</a:t>
            </a:r>
          </a:p>
          <a:p>
            <a:pPr>
              <a:buFont typeface="Arial" panose="020B0604020202020204" pitchFamily="34" charset="0"/>
              <a:buChar char="•"/>
            </a:pPr>
            <a:r>
              <a:rPr lang="en-US"/>
              <a:t>…</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err="1"/>
              <a:t>Eigenes</a:t>
            </a:r>
            <a:r>
              <a:rPr lang="en-US"/>
              <a:t> LLM</a:t>
            </a:r>
          </a:p>
        </p:txBody>
      </p:sp>
      <p:sp>
        <p:nvSpPr>
          <p:cNvPr id="4" name="Pfeil: nach oben und unten 3">
            <a:extLst>
              <a:ext uri="{FF2B5EF4-FFF2-40B4-BE49-F238E27FC236}">
                <a16:creationId xmlns:a16="http://schemas.microsoft.com/office/drawing/2014/main" id="{B5911265-81A3-AA2A-04BE-3117D0ED2270}"/>
              </a:ext>
            </a:extLst>
          </p:cNvPr>
          <p:cNvSpPr/>
          <p:nvPr/>
        </p:nvSpPr>
        <p:spPr>
          <a:xfrm>
            <a:off x="1345520" y="1678762"/>
            <a:ext cx="674370" cy="419338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5" name="Textfeld 4">
            <a:extLst>
              <a:ext uri="{FF2B5EF4-FFF2-40B4-BE49-F238E27FC236}">
                <a16:creationId xmlns:a16="http://schemas.microsoft.com/office/drawing/2014/main" id="{6BDFC4BA-475E-2EDC-DBBE-E01C043C4018}"/>
              </a:ext>
            </a:extLst>
          </p:cNvPr>
          <p:cNvSpPr txBox="1"/>
          <p:nvPr/>
        </p:nvSpPr>
        <p:spPr>
          <a:xfrm>
            <a:off x="2186940" y="1766840"/>
            <a:ext cx="1417320" cy="574357"/>
          </a:xfrm>
          <a:prstGeom prst="rect">
            <a:avLst/>
          </a:prstGeom>
        </p:spPr>
        <p:txBody>
          <a:bodyPr vert="horz" wrap="none" lIns="0" tIns="0" rIns="0" bIns="0" rtlCol="0">
            <a:noAutofit/>
          </a:bodyPr>
          <a:lstStyle/>
          <a:p>
            <a:r>
              <a:rPr lang="de-DE" b="1">
                <a:solidFill>
                  <a:schemeClr val="accent3">
                    <a:lumMod val="75000"/>
                  </a:schemeClr>
                </a:solidFill>
              </a:rPr>
              <a:t>Hohes Risiko
</a:t>
            </a:r>
          </a:p>
        </p:txBody>
      </p:sp>
      <p:sp>
        <p:nvSpPr>
          <p:cNvPr id="6" name="Textfeld 5">
            <a:extLst>
              <a:ext uri="{FF2B5EF4-FFF2-40B4-BE49-F238E27FC236}">
                <a16:creationId xmlns:a16="http://schemas.microsoft.com/office/drawing/2014/main" id="{6952D486-DB34-0384-7F2F-09C429DA9F9C}"/>
              </a:ext>
            </a:extLst>
          </p:cNvPr>
          <p:cNvSpPr txBox="1"/>
          <p:nvPr/>
        </p:nvSpPr>
        <p:spPr>
          <a:xfrm>
            <a:off x="2186940" y="5489980"/>
            <a:ext cx="1417320" cy="574357"/>
          </a:xfrm>
          <a:prstGeom prst="rect">
            <a:avLst/>
          </a:prstGeom>
        </p:spPr>
        <p:txBody>
          <a:bodyPr vert="horz" wrap="none" lIns="0" tIns="0" rIns="0" bIns="0" rtlCol="0">
            <a:noAutofit/>
          </a:bodyPr>
          <a:lstStyle/>
          <a:p>
            <a:r>
              <a:rPr lang="de-DE" b="1">
                <a:solidFill>
                  <a:schemeClr val="accent3">
                    <a:lumMod val="75000"/>
                  </a:schemeClr>
                </a:solidFill>
              </a:rPr>
              <a:t>Geringes Risiko
</a:t>
            </a:r>
          </a:p>
        </p:txBody>
      </p:sp>
      <p:sp>
        <p:nvSpPr>
          <p:cNvPr id="7" name="Datumsplatzhalter 2">
            <a:extLst>
              <a:ext uri="{FF2B5EF4-FFF2-40B4-BE49-F238E27FC236}">
                <a16:creationId xmlns:a16="http://schemas.microsoft.com/office/drawing/2014/main" id="{3930AD86-3A43-D7F1-82E9-5D0A293CC5F2}"/>
              </a:ext>
            </a:extLst>
          </p:cNvPr>
          <p:cNvSpPr txBox="1">
            <a:spLocks/>
          </p:cNvSpPr>
          <p:nvPr/>
        </p:nvSpPr>
        <p:spPr>
          <a:xfrm>
            <a:off x="1105379" y="6269150"/>
            <a:ext cx="699666" cy="12564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0"/>
          </a:p>
        </p:txBody>
      </p:sp>
      <p:sp>
        <p:nvSpPr>
          <p:cNvPr id="10" name="Datumsplatzhalter 2">
            <a:extLst>
              <a:ext uri="{FF2B5EF4-FFF2-40B4-BE49-F238E27FC236}">
                <a16:creationId xmlns:a16="http://schemas.microsoft.com/office/drawing/2014/main" id="{E573B6D1-B914-1A48-6B6D-96758FB7D5C4}"/>
              </a:ext>
            </a:extLst>
          </p:cNvPr>
          <p:cNvSpPr>
            <a:spLocks noGrp="1"/>
          </p:cNvSpPr>
          <p:nvPr>
            <p:ph type="dt" sz="half" idx="10"/>
          </p:nvPr>
        </p:nvSpPr>
        <p:spPr>
          <a:xfrm>
            <a:off x="1105379" y="6269150"/>
            <a:ext cx="699666" cy="125646"/>
          </a:xfrm>
        </p:spPr>
        <p:txBody>
          <a:bodyPr/>
          <a:lstStyle/>
          <a:p>
            <a:fld id="{FA7029FE-0687-408B-AF43-1AB894C623AB}" type="datetime4">
              <a:rPr lang="en-US" noProof="0" smtClean="0"/>
              <a:t>August 27, 2024</a:t>
            </a:fld>
            <a:endParaRPr lang="en-US" noProof="0"/>
          </a:p>
        </p:txBody>
      </p:sp>
      <p:sp>
        <p:nvSpPr>
          <p:cNvPr id="11" name="Fußzeilenplatzhalter 6">
            <a:extLst>
              <a:ext uri="{FF2B5EF4-FFF2-40B4-BE49-F238E27FC236}">
                <a16:creationId xmlns:a16="http://schemas.microsoft.com/office/drawing/2014/main" id="{850EE9C1-A3F2-DBCF-0F6F-0F84C82B3E2A}"/>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8" name="Foliennummernplatzhalter 7">
            <a:extLst>
              <a:ext uri="{FF2B5EF4-FFF2-40B4-BE49-F238E27FC236}">
                <a16:creationId xmlns:a16="http://schemas.microsoft.com/office/drawing/2014/main" id="{220B1B1E-6F43-4B0D-804E-AED94FCB7869}"/>
              </a:ext>
            </a:extLst>
          </p:cNvPr>
          <p:cNvSpPr>
            <a:spLocks noGrp="1"/>
          </p:cNvSpPr>
          <p:nvPr>
            <p:ph type="sldNum" sz="quarter" idx="12"/>
          </p:nvPr>
        </p:nvSpPr>
        <p:spPr/>
        <p:txBody>
          <a:bodyPr/>
          <a:lstStyle/>
          <a:p>
            <a:fld id="{64647E8F-5052-4581-98D0-7C32D5A45346}" type="slidenum">
              <a:rPr lang="en-US" noProof="0" smtClean="0"/>
              <a:pPr/>
              <a:t>21</a:t>
            </a:fld>
            <a:endParaRPr lang="en-US" noProof="0"/>
          </a:p>
        </p:txBody>
      </p:sp>
      <p:sp>
        <p:nvSpPr>
          <p:cNvPr id="13" name="Rechteck 12">
            <a:extLst>
              <a:ext uri="{FF2B5EF4-FFF2-40B4-BE49-F238E27FC236}">
                <a16:creationId xmlns:a16="http://schemas.microsoft.com/office/drawing/2014/main" id="{AE6AD895-9339-3270-A612-7BF0C86CB8B9}"/>
              </a:ext>
            </a:extLst>
          </p:cNvPr>
          <p:cNvSpPr/>
          <p:nvPr/>
        </p:nvSpPr>
        <p:spPr>
          <a:xfrm rot="21263984">
            <a:off x="7649833" y="4770824"/>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33">
                <a:solidFill>
                  <a:schemeClr val="tx1"/>
                </a:solidFill>
              </a:rPr>
              <a:t>Achten Sie auf Ihre Daten. </a:t>
            </a:r>
            <a:br>
              <a:rPr lang="de-DE" sz="1033">
                <a:solidFill>
                  <a:schemeClr val="tx1"/>
                </a:solidFill>
              </a:rPr>
            </a:br>
            <a:r>
              <a:rPr lang="de-DE" sz="1033">
                <a:solidFill>
                  <a:schemeClr val="tx1"/>
                </a:solidFill>
              </a:rPr>
              <a:t>Das ist jedoch kein K.O.-Kriterium.</a:t>
            </a:r>
            <a:endParaRPr lang="en-US" sz="1033">
              <a:solidFill>
                <a:schemeClr val="tx1"/>
              </a:solidFill>
            </a:endParaRPr>
          </a:p>
        </p:txBody>
      </p:sp>
    </p:spTree>
    <p:extLst>
      <p:ext uri="{BB962C8B-B14F-4D97-AF65-F5344CB8AC3E}">
        <p14:creationId xmlns:p14="http://schemas.microsoft.com/office/powerpoint/2010/main" val="18633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uiExpand="1" build="p"/>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EC78D9-4FB2-68FD-8790-6DC3E01D6942}"/>
              </a:ext>
            </a:extLst>
          </p:cNvPr>
          <p:cNvSpPr>
            <a:spLocks noGrp="1"/>
          </p:cNvSpPr>
          <p:nvPr>
            <p:ph type="title"/>
          </p:nvPr>
        </p:nvSpPr>
        <p:spPr/>
        <p:txBody>
          <a:bodyPr/>
          <a:lstStyle/>
          <a:p>
            <a:r>
              <a:rPr lang="en-US" noProof="0"/>
              <a:t>FAQ: </a:t>
            </a:r>
            <a:r>
              <a:rPr lang="de-DE"/>
              <a:t>Sind AI-generierte Inhalte als solche identifizierbar? </a:t>
            </a:r>
            <a:endParaRPr lang="en-US" noProof="0">
              <a:solidFill>
                <a:schemeClr val="accent4">
                  <a:lumMod val="50000"/>
                </a:schemeClr>
              </a:solidFill>
            </a:endParaRPr>
          </a:p>
        </p:txBody>
      </p:sp>
      <p:sp>
        <p:nvSpPr>
          <p:cNvPr id="4" name="Foliennummernplatzhalter 3">
            <a:extLst>
              <a:ext uri="{FF2B5EF4-FFF2-40B4-BE49-F238E27FC236}">
                <a16:creationId xmlns:a16="http://schemas.microsoft.com/office/drawing/2014/main" id="{2A00CB04-B02D-058E-9970-0C8DC21C9D3C}"/>
              </a:ext>
            </a:extLst>
          </p:cNvPr>
          <p:cNvSpPr>
            <a:spLocks noGrp="1"/>
          </p:cNvSpPr>
          <p:nvPr>
            <p:ph type="sldNum" sz="quarter" idx="12"/>
          </p:nvPr>
        </p:nvSpPr>
        <p:spPr/>
        <p:txBody>
          <a:bodyPr/>
          <a:lstStyle/>
          <a:p>
            <a:fld id="{64647E8F-5052-4581-98D0-7C32D5A45346}" type="slidenum">
              <a:rPr lang="en-US" smtClean="0"/>
              <a:pPr/>
              <a:t>22</a:t>
            </a:fld>
            <a:endParaRPr lang="en-US"/>
          </a:p>
        </p:txBody>
      </p:sp>
      <p:sp>
        <p:nvSpPr>
          <p:cNvPr id="6" name="Inhaltsplatzhalter 5">
            <a:extLst>
              <a:ext uri="{FF2B5EF4-FFF2-40B4-BE49-F238E27FC236}">
                <a16:creationId xmlns:a16="http://schemas.microsoft.com/office/drawing/2014/main" id="{EC72ABF9-6F9A-B218-2110-09116EE6297E}"/>
              </a:ext>
            </a:extLst>
          </p:cNvPr>
          <p:cNvSpPr>
            <a:spLocks noGrp="1"/>
          </p:cNvSpPr>
          <p:nvPr>
            <p:ph sz="quarter" idx="17"/>
          </p:nvPr>
        </p:nvSpPr>
        <p:spPr/>
        <p:txBody>
          <a:bodyPr/>
          <a:lstStyle/>
          <a:p>
            <a:r>
              <a:rPr lang="en-US" noProof="0"/>
              <a:t>https://www.linkedin.com/posts/genai-center_ai-activity-7055504395022581760-njDh</a:t>
            </a:r>
          </a:p>
        </p:txBody>
      </p:sp>
      <p:pic>
        <p:nvPicPr>
          <p:cNvPr id="1026" name="Picture 2" descr="Keine alternative Textbeschreibung für dieses Bild vorhanden">
            <a:extLst>
              <a:ext uri="{FF2B5EF4-FFF2-40B4-BE49-F238E27FC236}">
                <a16:creationId xmlns:a16="http://schemas.microsoft.com/office/drawing/2014/main" id="{5307DF85-8C5F-762F-7D72-119E4EB808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8" t="4220" r="3022" b="3647"/>
          <a:stretch/>
        </p:blipFill>
        <p:spPr bwMode="auto">
          <a:xfrm>
            <a:off x="1105379" y="1485219"/>
            <a:ext cx="5009322" cy="4438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DA7032A6-CD7E-8547-89C9-C9B36AF10037}"/>
              </a:ext>
            </a:extLst>
          </p:cNvPr>
          <p:cNvSpPr txBox="1"/>
          <p:nvPr/>
        </p:nvSpPr>
        <p:spPr>
          <a:xfrm>
            <a:off x="6310941" y="2770097"/>
            <a:ext cx="3367874" cy="1328023"/>
          </a:xfrm>
          <a:prstGeom prst="roundRect">
            <a:avLst/>
          </a:prstGeom>
          <a:solidFill>
            <a:schemeClr val="bg1">
              <a:lumMod val="95000"/>
            </a:schemeClr>
          </a:solidFill>
        </p:spPr>
        <p:txBody>
          <a:bodyPr wrap="square">
            <a:spAutoFit/>
          </a:bodyPr>
          <a:lstStyle/>
          <a:p>
            <a:r>
              <a:rPr lang="de-DE"/>
              <a:t>Laut einem </a:t>
            </a:r>
            <a:r>
              <a:rPr lang="de-DE" err="1"/>
              <a:t>ChatGPT</a:t>
            </a:r>
            <a:r>
              <a:rPr lang="de-DE"/>
              <a:t>-Detektor wurden 92,15 % der Verfassung der USA von einer AI geschrieben!</a:t>
            </a:r>
            <a:endParaRPr lang="en-US"/>
          </a:p>
        </p:txBody>
      </p:sp>
      <p:sp>
        <p:nvSpPr>
          <p:cNvPr id="5" name="Datumsplatzhalter 2">
            <a:extLst>
              <a:ext uri="{FF2B5EF4-FFF2-40B4-BE49-F238E27FC236}">
                <a16:creationId xmlns:a16="http://schemas.microsoft.com/office/drawing/2014/main" id="{774B69DE-7324-192C-F051-1F28F7F5CE4A}"/>
              </a:ext>
            </a:extLst>
          </p:cNvPr>
          <p:cNvSpPr>
            <a:spLocks noGrp="1"/>
          </p:cNvSpPr>
          <p:nvPr>
            <p:ph type="dt" sz="half" idx="10"/>
          </p:nvPr>
        </p:nvSpPr>
        <p:spPr>
          <a:xfrm>
            <a:off x="1105379" y="6269150"/>
            <a:ext cx="699666" cy="125646"/>
          </a:xfrm>
        </p:spPr>
        <p:txBody>
          <a:bodyPr/>
          <a:lstStyle/>
          <a:p>
            <a:fld id="{2546B4FB-E5E1-4A77-9EB3-9D79130D9140}" type="datetime4">
              <a:rPr lang="en-US" noProof="0" smtClean="0"/>
              <a:t>August 27, 2024</a:t>
            </a:fld>
            <a:endParaRPr lang="en-US" noProof="0"/>
          </a:p>
        </p:txBody>
      </p:sp>
      <p:sp>
        <p:nvSpPr>
          <p:cNvPr id="9" name="Fußzeilenplatzhalter 6">
            <a:extLst>
              <a:ext uri="{FF2B5EF4-FFF2-40B4-BE49-F238E27FC236}">
                <a16:creationId xmlns:a16="http://schemas.microsoft.com/office/drawing/2014/main" id="{5482AACD-6914-F6F5-B1EC-082DF57540E7}"/>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3" name="Rechteck 2">
            <a:extLst>
              <a:ext uri="{FF2B5EF4-FFF2-40B4-BE49-F238E27FC236}">
                <a16:creationId xmlns:a16="http://schemas.microsoft.com/office/drawing/2014/main" id="{7C6B389E-DE7B-72F5-EBBC-EF57CD0E2769}"/>
              </a:ext>
            </a:extLst>
          </p:cNvPr>
          <p:cNvSpPr/>
          <p:nvPr/>
        </p:nvSpPr>
        <p:spPr>
          <a:xfrm rot="21263984">
            <a:off x="7649833" y="4363467"/>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33">
                <a:solidFill>
                  <a:schemeClr val="tx1"/>
                </a:solidFill>
              </a:rPr>
              <a:t>AI Detection Tools </a:t>
            </a:r>
            <a:r>
              <a:rPr lang="en-US" sz="1033" err="1">
                <a:solidFill>
                  <a:schemeClr val="tx1"/>
                </a:solidFill>
              </a:rPr>
              <a:t>existieren</a:t>
            </a:r>
            <a:r>
              <a:rPr lang="en-US" sz="1033">
                <a:solidFill>
                  <a:schemeClr val="tx1"/>
                </a:solidFill>
              </a:rPr>
              <a:t>, </a:t>
            </a:r>
            <a:r>
              <a:rPr lang="en-US" sz="1033" err="1">
                <a:solidFill>
                  <a:schemeClr val="tx1"/>
                </a:solidFill>
              </a:rPr>
              <a:t>sind</a:t>
            </a:r>
            <a:r>
              <a:rPr lang="en-US" sz="1033">
                <a:solidFill>
                  <a:schemeClr val="tx1"/>
                </a:solidFill>
              </a:rPr>
              <a:t> </a:t>
            </a:r>
            <a:r>
              <a:rPr lang="en-US" sz="1033" err="1">
                <a:solidFill>
                  <a:schemeClr val="tx1"/>
                </a:solidFill>
              </a:rPr>
              <a:t>jedoch</a:t>
            </a:r>
            <a:r>
              <a:rPr lang="en-US" sz="1033">
                <a:solidFill>
                  <a:schemeClr val="tx1"/>
                </a:solidFill>
              </a:rPr>
              <a:t> </a:t>
            </a:r>
            <a:r>
              <a:rPr lang="en-US" sz="1033" err="1">
                <a:solidFill>
                  <a:schemeClr val="tx1"/>
                </a:solidFill>
              </a:rPr>
              <a:t>nicht</a:t>
            </a:r>
            <a:r>
              <a:rPr lang="en-US" sz="1033">
                <a:solidFill>
                  <a:schemeClr val="tx1"/>
                </a:solidFill>
              </a:rPr>
              <a:t> </a:t>
            </a:r>
            <a:r>
              <a:rPr lang="en-US" sz="1033" err="1">
                <a:solidFill>
                  <a:schemeClr val="tx1"/>
                </a:solidFill>
              </a:rPr>
              <a:t>zuverlässig</a:t>
            </a:r>
            <a:endParaRPr lang="en-US" sz="1033">
              <a:solidFill>
                <a:schemeClr val="tx1"/>
              </a:solidFill>
            </a:endParaRPr>
          </a:p>
        </p:txBody>
      </p:sp>
    </p:spTree>
    <p:extLst>
      <p:ext uri="{BB962C8B-B14F-4D97-AF65-F5344CB8AC3E}">
        <p14:creationId xmlns:p14="http://schemas.microsoft.com/office/powerpoint/2010/main" val="24974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FB4E3-BF1F-2CDF-4868-500B04B3866A}"/>
              </a:ext>
            </a:extLst>
          </p:cNvPr>
          <p:cNvSpPr>
            <a:spLocks noGrp="1"/>
          </p:cNvSpPr>
          <p:nvPr>
            <p:ph type="title"/>
          </p:nvPr>
        </p:nvSpPr>
        <p:spPr>
          <a:xfrm>
            <a:off x="191445" y="28508"/>
            <a:ext cx="11809108" cy="738664"/>
          </a:xfrm>
        </p:spPr>
        <p:txBody>
          <a:bodyPr/>
          <a:lstStyle/>
          <a:p>
            <a:r>
              <a:rPr lang="en-US" noProof="0"/>
              <a:t>FAQ</a:t>
            </a:r>
            <a:r>
              <a:rPr lang="en-US"/>
              <a:t>: </a:t>
            </a:r>
            <a:r>
              <a:rPr lang="de-DE"/>
              <a:t>Wie wird sich der Einsatz von LLMs auf Arbeitskräfte und Produktivität auswirken?</a:t>
            </a:r>
            <a:endParaRPr lang="en-US"/>
          </a:p>
        </p:txBody>
      </p:sp>
      <p:sp>
        <p:nvSpPr>
          <p:cNvPr id="7" name="Rechteck 6">
            <a:extLst>
              <a:ext uri="{FF2B5EF4-FFF2-40B4-BE49-F238E27FC236}">
                <a16:creationId xmlns:a16="http://schemas.microsoft.com/office/drawing/2014/main" id="{0723ECFB-67D9-B804-622E-B8B654F55214}"/>
              </a:ext>
            </a:extLst>
          </p:cNvPr>
          <p:cNvSpPr/>
          <p:nvPr/>
        </p:nvSpPr>
        <p:spPr bwMode="auto">
          <a:xfrm>
            <a:off x="2133281" y="2041655"/>
            <a:ext cx="754380" cy="9144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de-DE" sz="1440"/>
          </a:p>
        </p:txBody>
      </p:sp>
      <p:sp>
        <p:nvSpPr>
          <p:cNvPr id="3" name="Datumsplatzhalter 2">
            <a:extLst>
              <a:ext uri="{FF2B5EF4-FFF2-40B4-BE49-F238E27FC236}">
                <a16:creationId xmlns:a16="http://schemas.microsoft.com/office/drawing/2014/main" id="{E8E1598A-1FB6-6E73-EC6B-CB52559FD35B}"/>
              </a:ext>
            </a:extLst>
          </p:cNvPr>
          <p:cNvSpPr txBox="1">
            <a:spLocks/>
          </p:cNvSpPr>
          <p:nvPr/>
        </p:nvSpPr>
        <p:spPr>
          <a:xfrm>
            <a:off x="1105379" y="6269150"/>
            <a:ext cx="699666" cy="12564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0"/>
          </a:p>
        </p:txBody>
      </p:sp>
      <p:sp>
        <p:nvSpPr>
          <p:cNvPr id="22" name="Datumsplatzhalter 2">
            <a:extLst>
              <a:ext uri="{FF2B5EF4-FFF2-40B4-BE49-F238E27FC236}">
                <a16:creationId xmlns:a16="http://schemas.microsoft.com/office/drawing/2014/main" id="{242DA352-75A0-A97F-4310-FEF3B1BC2417}"/>
              </a:ext>
            </a:extLst>
          </p:cNvPr>
          <p:cNvSpPr>
            <a:spLocks noGrp="1"/>
          </p:cNvSpPr>
          <p:nvPr>
            <p:ph type="dt" sz="half" idx="10"/>
          </p:nvPr>
        </p:nvSpPr>
        <p:spPr>
          <a:xfrm>
            <a:off x="1105379" y="6269150"/>
            <a:ext cx="699666" cy="125646"/>
          </a:xfrm>
        </p:spPr>
        <p:txBody>
          <a:bodyPr/>
          <a:lstStyle/>
          <a:p>
            <a:fld id="{F20C9C03-F6E8-4DFA-85FB-ABAC348DCB57}" type="datetime4">
              <a:rPr lang="en-US" noProof="0" smtClean="0"/>
              <a:t>August 27, 2024</a:t>
            </a:fld>
            <a:endParaRPr lang="en-US" noProof="0"/>
          </a:p>
        </p:txBody>
      </p:sp>
      <p:sp>
        <p:nvSpPr>
          <p:cNvPr id="23" name="Fußzeilenplatzhalter 6">
            <a:extLst>
              <a:ext uri="{FF2B5EF4-FFF2-40B4-BE49-F238E27FC236}">
                <a16:creationId xmlns:a16="http://schemas.microsoft.com/office/drawing/2014/main" id="{1E990898-5A26-3C18-2DC8-361536BA72F7}"/>
              </a:ext>
            </a:extLst>
          </p:cNvPr>
          <p:cNvSpPr>
            <a:spLocks noGrp="1"/>
          </p:cNvSpPr>
          <p:nvPr>
            <p:ph type="ftr" sz="quarter" idx="3"/>
          </p:nvPr>
        </p:nvSpPr>
        <p:spPr>
          <a:xfrm>
            <a:off x="2019890" y="6269150"/>
            <a:ext cx="8152230" cy="125646"/>
          </a:xfrm>
        </p:spPr>
        <p:txBody>
          <a:bodyPr/>
          <a:lstStyle/>
          <a:p>
            <a:pPr defTabSz="822960">
              <a:defRPr/>
            </a:pPr>
            <a:r>
              <a:rPr lang="en-US">
                <a:solidFill>
                  <a:srgbClr val="8C8C8C"/>
                </a:solidFill>
              </a:rPr>
              <a:t>FIM Research Center for Information Management | Prof. Dr. Henner Gimpel</a:t>
            </a:r>
            <a:endParaRPr lang="en-US">
              <a:solidFill>
                <a:srgbClr val="8C8C8C"/>
              </a:solidFill>
              <a:latin typeface="Trebuchet MS"/>
              <a:cs typeface="+mn-cs"/>
            </a:endParaRPr>
          </a:p>
        </p:txBody>
      </p:sp>
      <p:sp>
        <p:nvSpPr>
          <p:cNvPr id="14" name="Foliennummernplatzhalter 13">
            <a:extLst>
              <a:ext uri="{FF2B5EF4-FFF2-40B4-BE49-F238E27FC236}">
                <a16:creationId xmlns:a16="http://schemas.microsoft.com/office/drawing/2014/main" id="{380D9331-8B25-EEDA-6C43-F7A9EEEE14A4}"/>
              </a:ext>
            </a:extLst>
          </p:cNvPr>
          <p:cNvSpPr>
            <a:spLocks noGrp="1"/>
          </p:cNvSpPr>
          <p:nvPr>
            <p:ph type="sldNum" sz="quarter" idx="12"/>
          </p:nvPr>
        </p:nvSpPr>
        <p:spPr/>
        <p:txBody>
          <a:bodyPr/>
          <a:lstStyle/>
          <a:p>
            <a:fld id="{64647E8F-5052-4581-98D0-7C32D5A45346}" type="slidenum">
              <a:rPr lang="en-US" noProof="0" smtClean="0"/>
              <a:pPr/>
              <a:t>23</a:t>
            </a:fld>
            <a:endParaRPr lang="en-US" noProof="0"/>
          </a:p>
        </p:txBody>
      </p:sp>
      <p:sp>
        <p:nvSpPr>
          <p:cNvPr id="28" name="Rechteck 27">
            <a:extLst>
              <a:ext uri="{FF2B5EF4-FFF2-40B4-BE49-F238E27FC236}">
                <a16:creationId xmlns:a16="http://schemas.microsoft.com/office/drawing/2014/main" id="{88B8B66B-12A6-DC04-4F23-D712E77AD852}"/>
              </a:ext>
            </a:extLst>
          </p:cNvPr>
          <p:cNvSpPr/>
          <p:nvPr/>
        </p:nvSpPr>
        <p:spPr bwMode="auto">
          <a:xfrm>
            <a:off x="2133281" y="4086660"/>
            <a:ext cx="754380" cy="9144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de-DE" sz="1440"/>
          </a:p>
        </p:txBody>
      </p:sp>
      <p:pic>
        <p:nvPicPr>
          <p:cNvPr id="33" name="Grafik 32" descr="Daumen hoch-Zeichen mit einfarbiger Füllung">
            <a:extLst>
              <a:ext uri="{FF2B5EF4-FFF2-40B4-BE49-F238E27FC236}">
                <a16:creationId xmlns:a16="http://schemas.microsoft.com/office/drawing/2014/main" id="{42F99AE0-CFBB-692F-187C-DA43C2A776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5044" y="2730798"/>
            <a:ext cx="822960" cy="822960"/>
          </a:xfrm>
          <a:prstGeom prst="rect">
            <a:avLst/>
          </a:prstGeom>
        </p:spPr>
      </p:pic>
      <p:pic>
        <p:nvPicPr>
          <p:cNvPr id="35" name="Grafik 34" descr="Daumen runter mit einfarbiger Füllung">
            <a:extLst>
              <a:ext uri="{FF2B5EF4-FFF2-40B4-BE49-F238E27FC236}">
                <a16:creationId xmlns:a16="http://schemas.microsoft.com/office/drawing/2014/main" id="{D6AB8569-A4C4-A2C8-0792-9001B413B3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14825" y="2771340"/>
            <a:ext cx="822960" cy="822960"/>
          </a:xfrm>
          <a:prstGeom prst="rect">
            <a:avLst/>
          </a:prstGeom>
        </p:spPr>
      </p:pic>
      <p:sp>
        <p:nvSpPr>
          <p:cNvPr id="38" name="Textfeld 37">
            <a:extLst>
              <a:ext uri="{FF2B5EF4-FFF2-40B4-BE49-F238E27FC236}">
                <a16:creationId xmlns:a16="http://schemas.microsoft.com/office/drawing/2014/main" id="{09465F57-0136-FF68-C7E3-DCF2B8572A05}"/>
              </a:ext>
            </a:extLst>
          </p:cNvPr>
          <p:cNvSpPr txBox="1"/>
          <p:nvPr/>
        </p:nvSpPr>
        <p:spPr>
          <a:xfrm>
            <a:off x="4042679" y="2087375"/>
            <a:ext cx="2258938" cy="822960"/>
          </a:xfrm>
          <a:prstGeom prst="rect">
            <a:avLst/>
          </a:prstGeom>
        </p:spPr>
        <p:txBody>
          <a:bodyPr vert="horz" wrap="square" lIns="0" tIns="0" rIns="0" bIns="0" rtlCol="0">
            <a:noAutofit/>
          </a:bodyPr>
          <a:lstStyle/>
          <a:p>
            <a:pPr marL="257176" indent="-257176">
              <a:buFont typeface="Wingdings" panose="05000000000000000000" pitchFamily="2" charset="2"/>
              <a:buChar char="§"/>
            </a:pPr>
            <a:r>
              <a:rPr lang="en-US" sz="1440" err="1">
                <a:solidFill>
                  <a:schemeClr val="accent3">
                    <a:lumMod val="75000"/>
                  </a:schemeClr>
                </a:solidFill>
              </a:rPr>
              <a:t>Leseverständnis</a:t>
            </a:r>
            <a:r>
              <a:rPr lang="en-US" sz="1440">
                <a:solidFill>
                  <a:schemeClr val="accent3">
                    <a:lumMod val="75000"/>
                  </a:schemeClr>
                </a:solidFill>
              </a:rPr>
              <a:t>
</a:t>
            </a:r>
            <a:r>
              <a:rPr lang="en-US" sz="1440" err="1">
                <a:solidFill>
                  <a:schemeClr val="accent3">
                    <a:lumMod val="75000"/>
                  </a:schemeClr>
                </a:solidFill>
              </a:rPr>
              <a:t>Schreiben</a:t>
            </a:r>
            <a:r>
              <a:rPr lang="en-US" sz="1440">
                <a:solidFill>
                  <a:schemeClr val="accent3">
                    <a:lumMod val="75000"/>
                  </a:schemeClr>
                </a:solidFill>
              </a:rPr>
              <a:t>
</a:t>
            </a:r>
            <a:r>
              <a:rPr lang="en-US" sz="1440" err="1">
                <a:solidFill>
                  <a:schemeClr val="accent3">
                    <a:lumMod val="75000"/>
                  </a:schemeClr>
                </a:solidFill>
              </a:rPr>
              <a:t>Programmieren</a:t>
            </a:r>
            <a:endParaRPr lang="en-US" sz="1260">
              <a:solidFill>
                <a:schemeClr val="accent3">
                  <a:lumMod val="75000"/>
                </a:schemeClr>
              </a:solidFill>
            </a:endParaRPr>
          </a:p>
        </p:txBody>
      </p:sp>
      <p:sp>
        <p:nvSpPr>
          <p:cNvPr id="39" name="Textfeld 38">
            <a:extLst>
              <a:ext uri="{FF2B5EF4-FFF2-40B4-BE49-F238E27FC236}">
                <a16:creationId xmlns:a16="http://schemas.microsoft.com/office/drawing/2014/main" id="{08FB6B93-79F6-08C8-F931-584C3D0C3F67}"/>
              </a:ext>
            </a:extLst>
          </p:cNvPr>
          <p:cNvSpPr txBox="1"/>
          <p:nvPr/>
        </p:nvSpPr>
        <p:spPr>
          <a:xfrm>
            <a:off x="1473486" y="2072656"/>
            <a:ext cx="2258938" cy="822960"/>
          </a:xfrm>
          <a:prstGeom prst="rect">
            <a:avLst/>
          </a:prstGeom>
        </p:spPr>
        <p:txBody>
          <a:bodyPr vert="horz" wrap="square" lIns="0" tIns="0" rIns="0" bIns="0" rtlCol="0">
            <a:noAutofit/>
          </a:bodyPr>
          <a:lstStyle/>
          <a:p>
            <a:pPr marL="257176" indent="-257176">
              <a:buFont typeface="Wingdings" panose="05000000000000000000" pitchFamily="2" charset="2"/>
              <a:buChar char="§"/>
            </a:pPr>
            <a:r>
              <a:rPr lang="en-US" sz="1440" err="1">
                <a:solidFill>
                  <a:schemeClr val="accent3">
                    <a:lumMod val="75000"/>
                  </a:schemeClr>
                </a:solidFill>
              </a:rPr>
              <a:t>Kritisches</a:t>
            </a:r>
            <a:r>
              <a:rPr lang="en-US" sz="1440">
                <a:solidFill>
                  <a:schemeClr val="accent3">
                    <a:lumMod val="75000"/>
                  </a:schemeClr>
                </a:solidFill>
              </a:rPr>
              <a:t> </a:t>
            </a:r>
            <a:r>
              <a:rPr lang="en-US" sz="1440" err="1">
                <a:solidFill>
                  <a:schemeClr val="accent3">
                    <a:lumMod val="75000"/>
                  </a:schemeClr>
                </a:solidFill>
              </a:rPr>
              <a:t>Denken</a:t>
            </a:r>
            <a:r>
              <a:rPr lang="en-US" sz="1440">
                <a:solidFill>
                  <a:schemeClr val="accent3">
                    <a:lumMod val="75000"/>
                  </a:schemeClr>
                </a:solidFill>
              </a:rPr>
              <a:t>
</a:t>
            </a:r>
            <a:r>
              <a:rPr lang="en-US" sz="1440" err="1">
                <a:solidFill>
                  <a:schemeClr val="accent3">
                    <a:lumMod val="75000"/>
                  </a:schemeClr>
                </a:solidFill>
              </a:rPr>
              <a:t>Lernstrategien</a:t>
            </a:r>
            <a:r>
              <a:rPr lang="en-US" sz="1440">
                <a:solidFill>
                  <a:schemeClr val="accent3">
                    <a:lumMod val="75000"/>
                  </a:schemeClr>
                </a:solidFill>
              </a:rPr>
              <a:t>
</a:t>
            </a:r>
            <a:r>
              <a:rPr lang="en-US" sz="1440" err="1">
                <a:solidFill>
                  <a:schemeClr val="accent3">
                    <a:lumMod val="75000"/>
                  </a:schemeClr>
                </a:solidFill>
              </a:rPr>
              <a:t>Wissenschaft</a:t>
            </a:r>
            <a:endParaRPr lang="en-US" sz="1260">
              <a:solidFill>
                <a:schemeClr val="accent3">
                  <a:lumMod val="75000"/>
                </a:schemeClr>
              </a:solidFill>
            </a:endParaRPr>
          </a:p>
        </p:txBody>
      </p:sp>
      <p:sp>
        <p:nvSpPr>
          <p:cNvPr id="41" name="Inhaltsplatzhalter 20">
            <a:extLst>
              <a:ext uri="{FF2B5EF4-FFF2-40B4-BE49-F238E27FC236}">
                <a16:creationId xmlns:a16="http://schemas.microsoft.com/office/drawing/2014/main" id="{C32DB79A-43FE-288D-0BEB-BB541A6E892E}"/>
              </a:ext>
            </a:extLst>
          </p:cNvPr>
          <p:cNvSpPr txBox="1">
            <a:spLocks/>
          </p:cNvSpPr>
          <p:nvPr/>
        </p:nvSpPr>
        <p:spPr>
          <a:xfrm>
            <a:off x="5052862" y="5769130"/>
            <a:ext cx="1177051" cy="197645"/>
          </a:xfrm>
          <a:prstGeom prst="rect">
            <a:avLst/>
          </a:prstGeom>
        </p:spPr>
        <p:txBody>
          <a:bodyPr vert="horz" lIns="0" tIns="0" rIns="0" bIns="0" rtlCol="0" anchor="b">
            <a:noAutofit/>
          </a:bodyPr>
          <a:lstStyle>
            <a:lvl1pPr marL="0" indent="0" algn="r" defTabSz="742950" rtl="0" eaLnBrk="1" latinLnBrk="0" hangingPunct="1">
              <a:lnSpc>
                <a:spcPct val="100000"/>
              </a:lnSpc>
              <a:spcBef>
                <a:spcPts val="600"/>
              </a:spcBef>
              <a:buFont typeface="Wingdings" panose="05000000000000000000" pitchFamily="2" charset="2"/>
              <a:buNone/>
              <a:defRPr sz="1050" i="1" kern="1200">
                <a:solidFill>
                  <a:schemeClr val="accent2"/>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050" kern="1200">
                <a:solidFill>
                  <a:schemeClr val="accent2"/>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000" kern="1200">
                <a:solidFill>
                  <a:schemeClr val="accent2"/>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r>
              <a:rPr lang="de-DE" sz="946" i="0" err="1">
                <a:solidFill>
                  <a:srgbClr val="000000"/>
                </a:solidFill>
                <a:latin typeface="PublicoText-Roman-Web"/>
              </a:rPr>
              <a:t>Brynjolfsson</a:t>
            </a:r>
            <a:r>
              <a:rPr lang="de-DE" sz="946" i="0">
                <a:solidFill>
                  <a:srgbClr val="000000"/>
                </a:solidFill>
                <a:latin typeface="PublicoText-Roman-Web"/>
              </a:rPr>
              <a:t> et al. 2023</a:t>
            </a:r>
            <a:endParaRPr lang="de-DE" sz="946">
              <a:highlight>
                <a:srgbClr val="FFFF00"/>
              </a:highlight>
            </a:endParaRPr>
          </a:p>
        </p:txBody>
      </p:sp>
      <p:sp>
        <p:nvSpPr>
          <p:cNvPr id="42" name="Textfeld 41">
            <a:extLst>
              <a:ext uri="{FF2B5EF4-FFF2-40B4-BE49-F238E27FC236}">
                <a16:creationId xmlns:a16="http://schemas.microsoft.com/office/drawing/2014/main" id="{5E57F581-2DF1-2224-BD31-15B0C2F33D9F}"/>
              </a:ext>
            </a:extLst>
          </p:cNvPr>
          <p:cNvSpPr txBox="1"/>
          <p:nvPr/>
        </p:nvSpPr>
        <p:spPr>
          <a:xfrm>
            <a:off x="1508225" y="4277534"/>
            <a:ext cx="5200742" cy="1536868"/>
          </a:xfrm>
          <a:prstGeom prst="rect">
            <a:avLst/>
          </a:prstGeom>
        </p:spPr>
        <p:txBody>
          <a:bodyPr vert="horz" wrap="square" lIns="0" tIns="0" rIns="0" bIns="0" rtlCol="0">
            <a:noAutofit/>
          </a:bodyPr>
          <a:lstStyle/>
          <a:p>
            <a:pPr marL="257176" indent="-257176">
              <a:buFont typeface="Wingdings" panose="05000000000000000000" pitchFamily="2" charset="2"/>
              <a:buChar char="§"/>
            </a:pPr>
            <a:r>
              <a:rPr lang="de-DE" sz="1440">
                <a:solidFill>
                  <a:schemeClr val="accent3">
                    <a:lumMod val="75000"/>
                  </a:schemeClr>
                </a:solidFill>
              </a:rPr>
              <a:t>14% Produktivitätssteigerung beim Einsatz von KI-Tools im Kundenservice (erste Praxisstudie, Fortune-500-Unternehmen)
Hochqualifizierte Arbeitskräfte (z.B. mit ausgeprägten Kommunikationsfähigkeiten und Fachwissen) erweitern ihre Fähigkeiten mithilfe von KI. </a:t>
            </a:r>
          </a:p>
          <a:p>
            <a:pPr marL="257176" indent="-257176">
              <a:buFont typeface="Wingdings" panose="05000000000000000000" pitchFamily="2" charset="2"/>
              <a:buChar char="§"/>
            </a:pPr>
            <a:r>
              <a:rPr lang="de-DE" sz="1440">
                <a:solidFill>
                  <a:schemeClr val="accent3">
                    <a:lumMod val="75000"/>
                  </a:schemeClr>
                </a:solidFill>
              </a:rPr>
              <a:t>Ungeschulte Mitarbeiter steigern die Produktivität deutlich</a:t>
            </a:r>
            <a:endParaRPr lang="en-US" sz="1260">
              <a:solidFill>
                <a:schemeClr val="accent3">
                  <a:lumMod val="75000"/>
                </a:schemeClr>
              </a:solidFill>
            </a:endParaRPr>
          </a:p>
        </p:txBody>
      </p:sp>
      <p:sp>
        <p:nvSpPr>
          <p:cNvPr id="44" name="Textfeld 43">
            <a:extLst>
              <a:ext uri="{FF2B5EF4-FFF2-40B4-BE49-F238E27FC236}">
                <a16:creationId xmlns:a16="http://schemas.microsoft.com/office/drawing/2014/main" id="{602DAC54-182C-F266-DF4B-C6F1016E74E7}"/>
              </a:ext>
            </a:extLst>
          </p:cNvPr>
          <p:cNvSpPr txBox="1"/>
          <p:nvPr/>
        </p:nvSpPr>
        <p:spPr>
          <a:xfrm>
            <a:off x="5052862" y="3499084"/>
            <a:ext cx="1411080" cy="244682"/>
          </a:xfrm>
          <a:prstGeom prst="rect">
            <a:avLst/>
          </a:prstGeom>
          <a:noFill/>
        </p:spPr>
        <p:txBody>
          <a:bodyPr wrap="square">
            <a:spAutoFit/>
          </a:bodyPr>
          <a:lstStyle/>
          <a:p>
            <a:r>
              <a:rPr lang="de-DE" sz="990" err="1">
                <a:latin typeface="PublicoText-Roman-Web"/>
              </a:rPr>
              <a:t>Eloundou</a:t>
            </a:r>
            <a:r>
              <a:rPr lang="de-DE" sz="990">
                <a:latin typeface="PublicoText-Roman-Web"/>
              </a:rPr>
              <a:t> et al. 2023</a:t>
            </a:r>
          </a:p>
        </p:txBody>
      </p:sp>
      <p:sp>
        <p:nvSpPr>
          <p:cNvPr id="5" name="Rechteck 4">
            <a:extLst>
              <a:ext uri="{FF2B5EF4-FFF2-40B4-BE49-F238E27FC236}">
                <a16:creationId xmlns:a16="http://schemas.microsoft.com/office/drawing/2014/main" id="{018FB469-902D-08E3-3287-F9B8EE962DCF}"/>
              </a:ext>
            </a:extLst>
          </p:cNvPr>
          <p:cNvSpPr/>
          <p:nvPr/>
        </p:nvSpPr>
        <p:spPr>
          <a:xfrm rot="21263984">
            <a:off x="7649832" y="3145899"/>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33">
                <a:solidFill>
                  <a:schemeClr val="tx1"/>
                </a:solidFill>
              </a:rPr>
              <a:t>Verschiebung von Arbeitsplätzen und Beschäftigungsniveaus zwischen Abteilungen, Unternehmen und Branchen.</a:t>
            </a:r>
            <a:endParaRPr lang="en-US" sz="1033">
              <a:solidFill>
                <a:schemeClr val="tx1"/>
              </a:solidFill>
            </a:endParaRPr>
          </a:p>
        </p:txBody>
      </p:sp>
      <p:sp>
        <p:nvSpPr>
          <p:cNvPr id="6" name="Inhaltsplatzhalter 2">
            <a:extLst>
              <a:ext uri="{FF2B5EF4-FFF2-40B4-BE49-F238E27FC236}">
                <a16:creationId xmlns:a16="http://schemas.microsoft.com/office/drawing/2014/main" id="{309A0692-4BF6-D730-3F6E-8E2A0AC707F2}"/>
              </a:ext>
            </a:extLst>
          </p:cNvPr>
          <p:cNvSpPr txBox="1">
            <a:spLocks/>
          </p:cNvSpPr>
          <p:nvPr/>
        </p:nvSpPr>
        <p:spPr>
          <a:xfrm>
            <a:off x="1105322" y="1647351"/>
            <a:ext cx="5756490" cy="2111555"/>
          </a:xfrm>
          <a:prstGeom prst="rect">
            <a:avLst/>
          </a:prstGeom>
          <a:ln>
            <a:solidFill>
              <a:schemeClr val="bg1">
                <a:lumMod val="50000"/>
              </a:schemeClr>
            </a:solidFill>
          </a:ln>
        </p:spPr>
        <p:txBody>
          <a:bodyPr lIns="64800" tIns="64800" rIns="64800" bIns="64800">
            <a:noAutofit/>
          </a:bodyPr>
          <a:lstStyle>
            <a:lvl1pPr marL="185738" indent="-185738" algn="l" defTabSz="742950" rtl="0" eaLnBrk="1" latinLnBrk="0" hangingPunct="1">
              <a:lnSpc>
                <a:spcPct val="100000"/>
              </a:lnSpc>
              <a:spcBef>
                <a:spcPts val="600"/>
              </a:spcBef>
              <a:buFont typeface="Wingdings" panose="05000000000000000000" pitchFamily="2" charset="2"/>
              <a:buChar char="§"/>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marL="0" indent="0">
              <a:buNone/>
            </a:pPr>
            <a:r>
              <a:rPr lang="de-DE" sz="1440" b="1">
                <a:solidFill>
                  <a:schemeClr val="tx2"/>
                </a:solidFill>
              </a:rPr>
              <a:t>LLM verändern, welche Fähigkeiten gefragt sind
</a:t>
            </a:r>
            <a:endParaRPr lang="en-US" sz="1440"/>
          </a:p>
        </p:txBody>
      </p:sp>
      <p:sp>
        <p:nvSpPr>
          <p:cNvPr id="9" name="Inhaltsplatzhalter 2">
            <a:extLst>
              <a:ext uri="{FF2B5EF4-FFF2-40B4-BE49-F238E27FC236}">
                <a16:creationId xmlns:a16="http://schemas.microsoft.com/office/drawing/2014/main" id="{1EF874D6-8C47-A6C8-7F63-9B9F964C9687}"/>
              </a:ext>
            </a:extLst>
          </p:cNvPr>
          <p:cNvSpPr txBox="1">
            <a:spLocks/>
          </p:cNvSpPr>
          <p:nvPr/>
        </p:nvSpPr>
        <p:spPr>
          <a:xfrm>
            <a:off x="1105322" y="3893017"/>
            <a:ext cx="5756490" cy="2111555"/>
          </a:xfrm>
          <a:prstGeom prst="rect">
            <a:avLst/>
          </a:prstGeom>
          <a:ln>
            <a:solidFill>
              <a:schemeClr val="bg1">
                <a:lumMod val="50000"/>
              </a:schemeClr>
            </a:solidFill>
          </a:ln>
        </p:spPr>
        <p:txBody>
          <a:bodyPr lIns="64800" tIns="64800" rIns="64800" bIns="64800">
            <a:noAutofit/>
          </a:bodyPr>
          <a:lstStyle>
            <a:lvl1pPr marL="185738" indent="-185738" algn="l" defTabSz="742950" rtl="0" eaLnBrk="1" latinLnBrk="0" hangingPunct="1">
              <a:lnSpc>
                <a:spcPct val="100000"/>
              </a:lnSpc>
              <a:spcBef>
                <a:spcPts val="600"/>
              </a:spcBef>
              <a:buFont typeface="Wingdings" panose="05000000000000000000" pitchFamily="2" charset="2"/>
              <a:buChar char="§"/>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marL="0" indent="0">
              <a:buNone/>
            </a:pPr>
            <a:r>
              <a:rPr lang="de-DE" sz="1440" b="1">
                <a:solidFill>
                  <a:schemeClr val="tx2"/>
                </a:solidFill>
              </a:rPr>
              <a:t>LLMs werden Produktivitätssteigerungen ermöglichen.</a:t>
            </a:r>
            <a:endParaRPr lang="en-US" sz="1440"/>
          </a:p>
        </p:txBody>
      </p:sp>
      <p:sp>
        <p:nvSpPr>
          <p:cNvPr id="10" name="Rechteck 9">
            <a:extLst>
              <a:ext uri="{FF2B5EF4-FFF2-40B4-BE49-F238E27FC236}">
                <a16:creationId xmlns:a16="http://schemas.microsoft.com/office/drawing/2014/main" id="{61D3147D-669D-8CC9-3BF9-0CF81B2490BA}"/>
              </a:ext>
            </a:extLst>
          </p:cNvPr>
          <p:cNvSpPr/>
          <p:nvPr/>
        </p:nvSpPr>
        <p:spPr>
          <a:xfrm rot="21263984">
            <a:off x="7649831" y="1969867"/>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33">
                <a:solidFill>
                  <a:schemeClr val="tx1"/>
                </a:solidFill>
              </a:rPr>
              <a:t>Kompetenzentwicklung und Change Management werden zu entscheidenden Erfolgsfaktoren.</a:t>
            </a:r>
            <a:endParaRPr lang="en-US" sz="1033">
              <a:solidFill>
                <a:schemeClr val="tx1"/>
              </a:solidFill>
            </a:endParaRPr>
          </a:p>
        </p:txBody>
      </p:sp>
      <p:sp>
        <p:nvSpPr>
          <p:cNvPr id="11" name="Rechteck 10">
            <a:extLst>
              <a:ext uri="{FF2B5EF4-FFF2-40B4-BE49-F238E27FC236}">
                <a16:creationId xmlns:a16="http://schemas.microsoft.com/office/drawing/2014/main" id="{BB2F4B93-C295-3826-EB55-A12E68272BCF}"/>
              </a:ext>
            </a:extLst>
          </p:cNvPr>
          <p:cNvSpPr/>
          <p:nvPr/>
        </p:nvSpPr>
        <p:spPr>
          <a:xfrm rot="21263984">
            <a:off x="7649831" y="4335121"/>
            <a:ext cx="3265670" cy="974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33">
                <a:solidFill>
                  <a:schemeClr val="tx1"/>
                </a:solidFill>
              </a:rPr>
              <a:t>Der Einsatz fortschrittlicher Technologien ist ein Wettbewerbsdruck.</a:t>
            </a:r>
            <a:endParaRPr lang="en-US" sz="1033">
              <a:solidFill>
                <a:schemeClr val="tx1"/>
              </a:solidFill>
            </a:endParaRPr>
          </a:p>
        </p:txBody>
      </p:sp>
    </p:spTree>
    <p:extLst>
      <p:ext uri="{BB962C8B-B14F-4D97-AF65-F5344CB8AC3E}">
        <p14:creationId xmlns:p14="http://schemas.microsoft.com/office/powerpoint/2010/main" val="375631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2B37CEC-4D9D-482D-94A6-B6DFE31EC148}"/>
              </a:ext>
            </a:extLst>
          </p:cNvPr>
          <p:cNvGraphicFramePr>
            <a:graphicFrameLocks noChangeAspect="1"/>
          </p:cNvGraphicFramePr>
          <p:nvPr>
            <p:custDataLst>
              <p:tags r:id="rId1"/>
            </p:custDataLst>
          </p:nvPr>
        </p:nvGraphicFramePr>
        <p:xfrm>
          <a:off x="1639731" y="344331"/>
          <a:ext cx="1429" cy="1429"/>
        </p:xfrm>
        <a:graphic>
          <a:graphicData uri="http://schemas.openxmlformats.org/presentationml/2006/ole">
            <mc:AlternateContent xmlns:mc="http://schemas.openxmlformats.org/markup-compatibility/2006">
              <mc:Choice xmlns:v="urn:schemas-microsoft-com:vml" Requires="v">
                <p:oleObj name="think-cell Folie" r:id="rId5" imgW="344" imgH="344" progId="TCLayout.ActiveDocument.1">
                  <p:embed/>
                </p:oleObj>
              </mc:Choice>
              <mc:Fallback>
                <p:oleObj name="think-cell Folie" r:id="rId5" imgW="344" imgH="344" progId="TCLayout.ActiveDocument.1">
                  <p:embed/>
                  <p:pic>
                    <p:nvPicPr>
                      <p:cNvPr id="5" name="Objekt 4" hidden="1">
                        <a:extLst>
                          <a:ext uri="{FF2B5EF4-FFF2-40B4-BE49-F238E27FC236}">
                            <a16:creationId xmlns:a16="http://schemas.microsoft.com/office/drawing/2014/main" id="{52B37CEC-4D9D-482D-94A6-B6DFE31EC148}"/>
                          </a:ext>
                        </a:extLst>
                      </p:cNvPr>
                      <p:cNvPicPr/>
                      <p:nvPr/>
                    </p:nvPicPr>
                    <p:blipFill>
                      <a:blip r:embed="rId6"/>
                      <a:stretch>
                        <a:fillRect/>
                      </a:stretch>
                    </p:blipFill>
                    <p:spPr>
                      <a:xfrm>
                        <a:off x="1639731" y="344331"/>
                        <a:ext cx="1429" cy="1429"/>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36775018-DD08-4A5B-804A-72AD23662500}"/>
              </a:ext>
            </a:extLst>
          </p:cNvPr>
          <p:cNvSpPr/>
          <p:nvPr>
            <p:custDataLst>
              <p:tags r:id="rId2"/>
            </p:custDataLst>
          </p:nvPr>
        </p:nvSpPr>
        <p:spPr bwMode="auto">
          <a:xfrm>
            <a:off x="1638302" y="342902"/>
            <a:ext cx="142876" cy="142876"/>
          </a:xfrm>
          <a:prstGeom prst="rect">
            <a:avLst/>
          </a:prstGeom>
          <a:noFill/>
          <a:ln w="12700" cap="flat" cmpd="sng" algn="ctr">
            <a:solidFill>
              <a:srgbClr val="C0C0C0"/>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defTabSz="901542"/>
            <a:endParaRPr lang="en-US" sz="2160" b="1">
              <a:ea typeface="+mj-ea"/>
              <a:cs typeface="+mj-cs"/>
              <a:sym typeface="Trebuchet MS" panose="020B0603020202020204" pitchFamily="34" charset="0"/>
            </a:endParaRPr>
          </a:p>
        </p:txBody>
      </p:sp>
      <p:sp>
        <p:nvSpPr>
          <p:cNvPr id="2" name="Titel 1">
            <a:extLst>
              <a:ext uri="{FF2B5EF4-FFF2-40B4-BE49-F238E27FC236}">
                <a16:creationId xmlns:a16="http://schemas.microsoft.com/office/drawing/2014/main" id="{A680216E-371A-42DE-B88A-EA5659C2F8C3}"/>
              </a:ext>
            </a:extLst>
          </p:cNvPr>
          <p:cNvSpPr>
            <a:spLocks noGrp="1"/>
          </p:cNvSpPr>
          <p:nvPr>
            <p:ph type="title"/>
          </p:nvPr>
        </p:nvSpPr>
        <p:spPr>
          <a:xfrm>
            <a:off x="206965" y="138763"/>
            <a:ext cx="10408922" cy="738664"/>
          </a:xfrm>
        </p:spPr>
        <p:txBody>
          <a:bodyPr/>
          <a:lstStyle/>
          <a:p>
            <a:r>
              <a:rPr lang="de-DE"/>
              <a:t>Um den KI-Einführungsprozess zu strukturieren, müssen bestimmte Faktoren berücksichtigt werden</a:t>
            </a:r>
            <a:endParaRPr lang="en-US"/>
          </a:p>
        </p:txBody>
      </p:sp>
      <p:sp>
        <p:nvSpPr>
          <p:cNvPr id="6" name="Rechteck 5">
            <a:extLst>
              <a:ext uri="{FF2B5EF4-FFF2-40B4-BE49-F238E27FC236}">
                <a16:creationId xmlns:a16="http://schemas.microsoft.com/office/drawing/2014/main" id="{49613BD7-D03E-416A-B760-F0EAD3A5A423}"/>
              </a:ext>
            </a:extLst>
          </p:cNvPr>
          <p:cNvSpPr/>
          <p:nvPr/>
        </p:nvSpPr>
        <p:spPr bwMode="auto">
          <a:xfrm>
            <a:off x="2059398" y="2350551"/>
            <a:ext cx="1515156" cy="2606672"/>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a:outerShdw blurRad="38100" algn="ctr" rotWithShape="0">
              <a:prstClr val="black">
                <a:alpha val="40000"/>
              </a:prstClr>
            </a:outerShdw>
          </a:effectLst>
        </p:spPr>
        <p:txBody>
          <a:bodyPr vert="horz" wrap="square" lIns="32400" tIns="41148" rIns="32400"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err="1">
                <a:solidFill>
                  <a:schemeClr val="tx2"/>
                </a:solidFill>
              </a:rPr>
              <a:t>Ausrichtung</a:t>
            </a:r>
            <a:endParaRPr lang="en-US" sz="1260" b="1">
              <a:solidFill>
                <a:schemeClr val="tx2"/>
              </a:solidFill>
            </a:endParaRPr>
          </a:p>
          <a:p>
            <a:pPr algn="ctr" defTabSz="901542"/>
            <a:endParaRPr lang="en-US" sz="1260">
              <a:solidFill>
                <a:schemeClr val="tx2"/>
              </a:solidFill>
            </a:endParaRPr>
          </a:p>
          <a:p>
            <a:pPr marL="162000" indent="-162000" defTabSz="901542">
              <a:buFont typeface="Arial" panose="020B0604020202020204" pitchFamily="34" charset="0"/>
              <a:buChar char="•"/>
            </a:pPr>
            <a:r>
              <a:rPr lang="en-US" sz="1080"/>
              <a:t>AI-Business </a:t>
            </a:r>
            <a:r>
              <a:rPr lang="en-US" sz="1080" err="1"/>
              <a:t>Potentiale</a:t>
            </a:r>
            <a:endParaRPr lang="en-US" sz="1080"/>
          </a:p>
          <a:p>
            <a:pPr marL="162000" indent="-162000" defTabSz="901542">
              <a:buFont typeface="Arial" panose="020B0604020202020204" pitchFamily="34" charset="0"/>
              <a:buChar char="•"/>
            </a:pPr>
            <a:r>
              <a:rPr lang="en-US" sz="1080"/>
              <a:t>AI-</a:t>
            </a:r>
            <a:r>
              <a:rPr lang="en-US" sz="1080" err="1"/>
              <a:t>Bereitschaft</a:t>
            </a:r>
            <a:r>
              <a:rPr lang="en-US" sz="1080"/>
              <a:t> von </a:t>
            </a:r>
            <a:r>
              <a:rPr lang="en-US" sz="1080" err="1"/>
              <a:t>Kunden</a:t>
            </a:r>
            <a:r>
              <a:rPr lang="en-US" sz="1080"/>
              <a:t>
Top-Management-Support</a:t>
            </a:r>
          </a:p>
          <a:p>
            <a:pPr marL="162000" indent="-162000" defTabSz="901542">
              <a:buFont typeface="Arial" panose="020B0604020202020204" pitchFamily="34" charset="0"/>
              <a:buChar char="•"/>
            </a:pPr>
            <a:r>
              <a:rPr lang="en-US" sz="1080"/>
              <a:t>AI-</a:t>
            </a:r>
            <a:r>
              <a:rPr lang="en-US" sz="1080" err="1"/>
              <a:t>Prozessanpassung</a:t>
            </a:r>
            <a:endParaRPr lang="en-US" sz="1080"/>
          </a:p>
          <a:p>
            <a:pPr marL="162000" indent="-162000" defTabSz="901542">
              <a:buFont typeface="Arial" panose="020B0604020202020204" pitchFamily="34" charset="0"/>
              <a:buChar char="•"/>
            </a:pPr>
            <a:r>
              <a:rPr lang="en-US" sz="1080" err="1"/>
              <a:t>Datengesteuerte</a:t>
            </a:r>
            <a:r>
              <a:rPr lang="en-US" sz="1080"/>
              <a:t> </a:t>
            </a:r>
            <a:r>
              <a:rPr lang="en-US" sz="1080" err="1"/>
              <a:t>Entschlussfassung</a:t>
            </a:r>
            <a:endParaRPr lang="en-US" sz="1080"/>
          </a:p>
        </p:txBody>
      </p:sp>
      <p:sp>
        <p:nvSpPr>
          <p:cNvPr id="7" name="Rechteck 6">
            <a:extLst>
              <a:ext uri="{FF2B5EF4-FFF2-40B4-BE49-F238E27FC236}">
                <a16:creationId xmlns:a16="http://schemas.microsoft.com/office/drawing/2014/main" id="{31338E7B-6469-4BA3-B739-2B87529308BC}"/>
              </a:ext>
            </a:extLst>
          </p:cNvPr>
          <p:cNvSpPr/>
          <p:nvPr/>
        </p:nvSpPr>
        <p:spPr bwMode="auto">
          <a:xfrm>
            <a:off x="3699365" y="2350551"/>
            <a:ext cx="1515156" cy="2606672"/>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a:outerShdw blurRad="38100" algn="ctr" rotWithShape="0">
              <a:prstClr val="black">
                <a:alpha val="40000"/>
              </a:prstClr>
            </a:outerShdw>
          </a:effectLst>
        </p:spPr>
        <p:txBody>
          <a:bodyPr vert="horz" wrap="square" lIns="32400" tIns="41148" rIns="32400"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err="1">
                <a:solidFill>
                  <a:schemeClr val="tx2"/>
                </a:solidFill>
              </a:rPr>
              <a:t>Resourcen</a:t>
            </a:r>
            <a:endParaRPr lang="en-US" sz="1260" b="1">
              <a:solidFill>
                <a:schemeClr val="tx2"/>
              </a:solidFill>
            </a:endParaRPr>
          </a:p>
          <a:p>
            <a:pPr algn="ctr" defTabSz="901542"/>
            <a:endParaRPr lang="en-US" sz="1260" b="1">
              <a:solidFill>
                <a:schemeClr val="tx2"/>
              </a:solidFill>
            </a:endParaRPr>
          </a:p>
          <a:p>
            <a:pPr marL="162000" indent="-162000" defTabSz="901542">
              <a:buFont typeface="Arial" panose="020B0604020202020204" pitchFamily="34" charset="0"/>
              <a:buChar char="•"/>
            </a:pPr>
            <a:r>
              <a:rPr lang="en-US" sz="1080" err="1"/>
              <a:t>Finanzhaushalt</a:t>
            </a:r>
            <a:r>
              <a:rPr lang="en-US" sz="1080"/>
              <a:t>
Personal
IT-</a:t>
            </a:r>
            <a:r>
              <a:rPr lang="en-US" sz="1080" err="1"/>
              <a:t>Infrastruktur</a:t>
            </a:r>
            <a:endParaRPr lang="en-US" sz="1080"/>
          </a:p>
        </p:txBody>
      </p:sp>
      <p:sp>
        <p:nvSpPr>
          <p:cNvPr id="9" name="Rechteck 8">
            <a:extLst>
              <a:ext uri="{FF2B5EF4-FFF2-40B4-BE49-F238E27FC236}">
                <a16:creationId xmlns:a16="http://schemas.microsoft.com/office/drawing/2014/main" id="{63923230-E001-40E3-B267-33F5C32EF9C7}"/>
              </a:ext>
            </a:extLst>
          </p:cNvPr>
          <p:cNvSpPr/>
          <p:nvPr/>
        </p:nvSpPr>
        <p:spPr bwMode="auto">
          <a:xfrm>
            <a:off x="5339332" y="2350551"/>
            <a:ext cx="1515156" cy="2606672"/>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a:outerShdw blurRad="38100" algn="ctr" rotWithShape="0">
              <a:prstClr val="black">
                <a:alpha val="40000"/>
              </a:prstClr>
            </a:outerShdw>
          </a:effectLst>
        </p:spPr>
        <p:txBody>
          <a:bodyPr vert="horz" wrap="square" lIns="32400" tIns="41148" rIns="32400"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err="1">
                <a:solidFill>
                  <a:schemeClr val="tx2"/>
                </a:solidFill>
              </a:rPr>
              <a:t>Kenntnisse</a:t>
            </a:r>
            <a:endParaRPr lang="en-US" sz="1260" b="1">
              <a:solidFill>
                <a:schemeClr val="tx2"/>
              </a:solidFill>
            </a:endParaRPr>
          </a:p>
          <a:p>
            <a:pPr algn="ctr" defTabSz="901542"/>
            <a:endParaRPr lang="en-US" sz="1260" b="1">
              <a:solidFill>
                <a:schemeClr val="tx2"/>
              </a:solidFill>
            </a:endParaRPr>
          </a:p>
          <a:p>
            <a:pPr marL="162000" indent="-162000" defTabSz="901542">
              <a:buFont typeface="Arial" panose="020B0604020202020204" pitchFamily="34" charset="0"/>
              <a:buChar char="•"/>
            </a:pPr>
            <a:r>
              <a:rPr lang="en-US" sz="1080"/>
              <a:t>AI Awareness</a:t>
            </a:r>
          </a:p>
          <a:p>
            <a:pPr marL="162000" indent="-162000" defTabSz="901542">
              <a:buFont typeface="Arial" panose="020B0604020202020204" pitchFamily="34" charset="0"/>
              <a:buChar char="•"/>
            </a:pPr>
            <a:r>
              <a:rPr lang="en-US" sz="1080" err="1"/>
              <a:t>Weiterbildung</a:t>
            </a:r>
            <a:r>
              <a:rPr lang="en-US" sz="1080"/>
              <a:t>
AI-</a:t>
            </a:r>
            <a:r>
              <a:rPr lang="en-US" sz="1080" err="1"/>
              <a:t>Ethik</a:t>
            </a:r>
            <a:endParaRPr lang="en-US" sz="1080"/>
          </a:p>
        </p:txBody>
      </p:sp>
      <p:sp>
        <p:nvSpPr>
          <p:cNvPr id="10" name="Rechteck 9">
            <a:extLst>
              <a:ext uri="{FF2B5EF4-FFF2-40B4-BE49-F238E27FC236}">
                <a16:creationId xmlns:a16="http://schemas.microsoft.com/office/drawing/2014/main" id="{AE5C611B-EC5F-45BE-94AD-616D81601C11}"/>
              </a:ext>
            </a:extLst>
          </p:cNvPr>
          <p:cNvSpPr/>
          <p:nvPr/>
        </p:nvSpPr>
        <p:spPr bwMode="auto">
          <a:xfrm>
            <a:off x="6979297" y="2350551"/>
            <a:ext cx="1515156" cy="2606672"/>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a:outerShdw blurRad="38100" algn="ctr" rotWithShape="0">
              <a:prstClr val="black">
                <a:alpha val="40000"/>
              </a:prstClr>
            </a:outerShdw>
          </a:effectLst>
        </p:spPr>
        <p:txBody>
          <a:bodyPr vert="horz" wrap="square" lIns="32400" tIns="41148" rIns="32400"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Kultur</a:t>
            </a:r>
          </a:p>
          <a:p>
            <a:pPr marL="162000" indent="-162000" defTabSz="901542">
              <a:buFont typeface="Arial" panose="020B0604020202020204" pitchFamily="34" charset="0"/>
              <a:buChar char="•"/>
            </a:pPr>
            <a:endParaRPr lang="en-US" sz="1080"/>
          </a:p>
          <a:p>
            <a:pPr marL="162000" indent="-162000" defTabSz="901542">
              <a:buFont typeface="Arial" panose="020B0604020202020204" pitchFamily="34" charset="0"/>
              <a:buChar char="•"/>
            </a:pPr>
            <a:r>
              <a:rPr lang="en-US" sz="1080" err="1"/>
              <a:t>Innovationsfähigkeit</a:t>
            </a:r>
            <a:endParaRPr lang="en-US" sz="1080"/>
          </a:p>
          <a:p>
            <a:pPr marL="162000" indent="-162000" defTabSz="901542">
              <a:buFont typeface="Arial" panose="020B0604020202020204" pitchFamily="34" charset="0"/>
              <a:buChar char="•"/>
            </a:pPr>
            <a:r>
              <a:rPr lang="en-US" sz="1080" err="1"/>
              <a:t>Kollaborative</a:t>
            </a:r>
            <a:r>
              <a:rPr lang="en-US" sz="1080"/>
              <a:t> Arbeit</a:t>
            </a:r>
          </a:p>
          <a:p>
            <a:pPr marL="162000" indent="-162000" defTabSz="901542">
              <a:buFont typeface="Arial" panose="020B0604020202020204" pitchFamily="34" charset="0"/>
              <a:buChar char="•"/>
            </a:pPr>
            <a:r>
              <a:rPr lang="en-US" sz="1080"/>
              <a:t>Change Management</a:t>
            </a:r>
          </a:p>
        </p:txBody>
      </p:sp>
      <p:sp>
        <p:nvSpPr>
          <p:cNvPr id="11" name="Rechteck 10">
            <a:extLst>
              <a:ext uri="{FF2B5EF4-FFF2-40B4-BE49-F238E27FC236}">
                <a16:creationId xmlns:a16="http://schemas.microsoft.com/office/drawing/2014/main" id="{A141D113-1DD6-4405-8A57-FECD123647EA}"/>
              </a:ext>
            </a:extLst>
          </p:cNvPr>
          <p:cNvSpPr/>
          <p:nvPr/>
        </p:nvSpPr>
        <p:spPr bwMode="auto">
          <a:xfrm>
            <a:off x="8619263" y="2350551"/>
            <a:ext cx="1515156" cy="2606672"/>
          </a:xfrm>
          <a:prstGeom prst="rect">
            <a:avLst/>
          </a:prstGeom>
          <a:solidFill>
            <a:schemeClr val="bg1">
              <a:lumMod val="95000"/>
            </a:schemeClr>
          </a:solidFill>
          <a:ln w="19050" cap="flat" cmpd="sng" algn="ctr">
            <a:solidFill>
              <a:schemeClr val="bg1">
                <a:lumMod val="95000"/>
              </a:schemeClr>
            </a:solidFill>
            <a:prstDash val="solid"/>
            <a:round/>
            <a:headEnd type="none" w="med" len="med"/>
            <a:tailEnd type="none" w="med" len="med"/>
          </a:ln>
          <a:effectLst>
            <a:outerShdw blurRad="38100" algn="ctr" rotWithShape="0">
              <a:prstClr val="black">
                <a:alpha val="40000"/>
              </a:prstClr>
            </a:outerShdw>
          </a:effectLst>
        </p:spPr>
        <p:txBody>
          <a:bodyPr vert="horz" wrap="square" lIns="32400" tIns="41148" rIns="32400"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err="1">
                <a:solidFill>
                  <a:schemeClr val="tx2"/>
                </a:solidFill>
              </a:rPr>
              <a:t>Daten</a:t>
            </a:r>
            <a:endParaRPr lang="en-US" sz="1260" b="1">
              <a:solidFill>
                <a:schemeClr val="tx2"/>
              </a:solidFill>
            </a:endParaRPr>
          </a:p>
          <a:p>
            <a:pPr algn="ctr" defTabSz="901542"/>
            <a:endParaRPr lang="en-US" sz="1260" b="1"/>
          </a:p>
          <a:p>
            <a:pPr marL="162000" indent="-162000" defTabSz="901542">
              <a:buFont typeface="Arial" panose="020B0604020202020204" pitchFamily="34" charset="0"/>
              <a:buChar char="•"/>
            </a:pPr>
            <a:r>
              <a:rPr lang="de-DE" sz="1080"/>
              <a:t>Datenverfügbarkeit
Datenqualität
Zugänglichkeit der Daten
Datenfluss</a:t>
            </a:r>
            <a:endParaRPr lang="en-US" sz="1080"/>
          </a:p>
        </p:txBody>
      </p:sp>
      <p:grpSp>
        <p:nvGrpSpPr>
          <p:cNvPr id="122" name="Gruppieren 121">
            <a:extLst>
              <a:ext uri="{FF2B5EF4-FFF2-40B4-BE49-F238E27FC236}">
                <a16:creationId xmlns:a16="http://schemas.microsoft.com/office/drawing/2014/main" id="{9AA0D711-10B3-4275-A5B9-046C11A21C7E}"/>
              </a:ext>
            </a:extLst>
          </p:cNvPr>
          <p:cNvGrpSpPr/>
          <p:nvPr/>
        </p:nvGrpSpPr>
        <p:grpSpPr>
          <a:xfrm>
            <a:off x="2059397" y="5140727"/>
            <a:ext cx="8075022" cy="676982"/>
            <a:chOff x="774099" y="4973169"/>
            <a:chExt cx="9430216" cy="915459"/>
          </a:xfrm>
        </p:grpSpPr>
        <p:sp>
          <p:nvSpPr>
            <p:cNvPr id="123" name="Textfeld 122">
              <a:extLst>
                <a:ext uri="{FF2B5EF4-FFF2-40B4-BE49-F238E27FC236}">
                  <a16:creationId xmlns:a16="http://schemas.microsoft.com/office/drawing/2014/main" id="{04805F1D-43E5-47B6-A2FA-6901241C8DA9}"/>
                </a:ext>
              </a:extLst>
            </p:cNvPr>
            <p:cNvSpPr txBox="1"/>
            <p:nvPr/>
          </p:nvSpPr>
          <p:spPr>
            <a:xfrm>
              <a:off x="774099" y="4973169"/>
              <a:ext cx="9430216" cy="915459"/>
            </a:xfrm>
            <a:prstGeom prst="rect">
              <a:avLst/>
            </a:prstGeom>
            <a:solidFill>
              <a:schemeClr val="bg1">
                <a:lumMod val="95000"/>
              </a:schemeClr>
            </a:solidFill>
            <a:ln>
              <a:noFill/>
            </a:ln>
          </p:spPr>
          <p:txBody>
            <a:bodyPr wrap="square" lIns="299077" tIns="119630" rIns="59816" bIns="119630" rtlCol="0" anchor="ctr">
              <a:noAutofit/>
            </a:bodyPr>
            <a:lstStyle/>
            <a:p>
              <a:pPr defTabSz="901542"/>
              <a:r>
                <a:rPr lang="de-DE" sz="1260"/>
                <a:t>Ein tiefgreifendes Verständnis der organisatorischen Bereitschaft hilft bei der gezielten Gestaltung von AI im Unternehmen.</a:t>
              </a:r>
              <a:endParaRPr lang="en-US" sz="1260"/>
            </a:p>
          </p:txBody>
        </p:sp>
        <p:sp>
          <p:nvSpPr>
            <p:cNvPr id="124" name="Rechteck 123">
              <a:extLst>
                <a:ext uri="{FF2B5EF4-FFF2-40B4-BE49-F238E27FC236}">
                  <a16:creationId xmlns:a16="http://schemas.microsoft.com/office/drawing/2014/main" id="{0CB13232-D7CC-4C63-9BA1-49FEEB2E5BB3}"/>
                </a:ext>
              </a:extLst>
            </p:cNvPr>
            <p:cNvSpPr>
              <a:spLocks/>
            </p:cNvSpPr>
            <p:nvPr/>
          </p:nvSpPr>
          <p:spPr bwMode="auto">
            <a:xfrm>
              <a:off x="774100" y="4973169"/>
              <a:ext cx="251616" cy="909355"/>
            </a:xfrm>
            <a:prstGeom prst="rect">
              <a:avLst/>
            </a:prstGeom>
            <a:solidFill>
              <a:schemeClr val="tx2"/>
            </a:solidFill>
            <a:ln w="158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noAutofit/>
            </a:bodyPr>
            <a:lstStyle/>
            <a:p>
              <a:pPr algn="ctr" defTabSz="759674"/>
              <a:endParaRPr lang="en-US" sz="2990" b="1">
                <a:solidFill>
                  <a:schemeClr val="bg1"/>
                </a:solidFill>
                <a:latin typeface="+mj-lt"/>
              </a:endParaRPr>
            </a:p>
          </p:txBody>
        </p:sp>
      </p:grpSp>
      <p:grpSp>
        <p:nvGrpSpPr>
          <p:cNvPr id="23" name="Gruppieren 22">
            <a:extLst>
              <a:ext uri="{FF2B5EF4-FFF2-40B4-BE49-F238E27FC236}">
                <a16:creationId xmlns:a16="http://schemas.microsoft.com/office/drawing/2014/main" id="{4977B2FC-2DBE-44CA-9462-8A1E353AA757}"/>
              </a:ext>
            </a:extLst>
          </p:cNvPr>
          <p:cNvGrpSpPr/>
          <p:nvPr/>
        </p:nvGrpSpPr>
        <p:grpSpPr>
          <a:xfrm>
            <a:off x="7345503" y="1948726"/>
            <a:ext cx="782743" cy="782743"/>
            <a:chOff x="6341336" y="1495927"/>
            <a:chExt cx="869714" cy="869714"/>
          </a:xfrm>
        </p:grpSpPr>
        <p:sp>
          <p:nvSpPr>
            <p:cNvPr id="129" name="Oval 4">
              <a:extLst>
                <a:ext uri="{FF2B5EF4-FFF2-40B4-BE49-F238E27FC236}">
                  <a16:creationId xmlns:a16="http://schemas.microsoft.com/office/drawing/2014/main" id="{A3BAD0A6-4683-4E1D-990B-8FBBF946A74F}"/>
                </a:ext>
              </a:extLst>
            </p:cNvPr>
            <p:cNvSpPr/>
            <p:nvPr/>
          </p:nvSpPr>
          <p:spPr>
            <a:xfrm>
              <a:off x="6341336" y="1495927"/>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3" name="Grafik 12" descr="Gruppe">
              <a:extLst>
                <a:ext uri="{FF2B5EF4-FFF2-40B4-BE49-F238E27FC236}">
                  <a16:creationId xmlns:a16="http://schemas.microsoft.com/office/drawing/2014/main" id="{652ED402-3776-474B-9157-7009E55C2F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2193" y="1606784"/>
              <a:ext cx="648000" cy="648000"/>
            </a:xfrm>
            <a:prstGeom prst="rect">
              <a:avLst/>
            </a:prstGeom>
          </p:spPr>
        </p:pic>
      </p:grpSp>
      <p:grpSp>
        <p:nvGrpSpPr>
          <p:cNvPr id="22" name="Gruppieren 21">
            <a:extLst>
              <a:ext uri="{FF2B5EF4-FFF2-40B4-BE49-F238E27FC236}">
                <a16:creationId xmlns:a16="http://schemas.microsoft.com/office/drawing/2014/main" id="{A4885E52-398E-4898-9147-E7BE1E2A4907}"/>
              </a:ext>
            </a:extLst>
          </p:cNvPr>
          <p:cNvGrpSpPr/>
          <p:nvPr/>
        </p:nvGrpSpPr>
        <p:grpSpPr>
          <a:xfrm>
            <a:off x="8985467" y="1948726"/>
            <a:ext cx="782743" cy="782743"/>
            <a:chOff x="8163519" y="1495927"/>
            <a:chExt cx="869714" cy="869714"/>
          </a:xfrm>
        </p:grpSpPr>
        <p:sp>
          <p:nvSpPr>
            <p:cNvPr id="132" name="Oval 4">
              <a:extLst>
                <a:ext uri="{FF2B5EF4-FFF2-40B4-BE49-F238E27FC236}">
                  <a16:creationId xmlns:a16="http://schemas.microsoft.com/office/drawing/2014/main" id="{3A050CAE-E305-4B9A-A80A-E9B241D8AFE4}"/>
                </a:ext>
              </a:extLst>
            </p:cNvPr>
            <p:cNvSpPr/>
            <p:nvPr/>
          </p:nvSpPr>
          <p:spPr>
            <a:xfrm>
              <a:off x="8163519" y="1495927"/>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5" name="Grafik 14" descr="Datenbank">
              <a:extLst>
                <a:ext uri="{FF2B5EF4-FFF2-40B4-BE49-F238E27FC236}">
                  <a16:creationId xmlns:a16="http://schemas.microsoft.com/office/drawing/2014/main" id="{3982940F-C0C4-4B57-9366-9C8B32FBED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74376" y="1606784"/>
              <a:ext cx="648000" cy="648000"/>
            </a:xfrm>
            <a:prstGeom prst="rect">
              <a:avLst/>
            </a:prstGeom>
          </p:spPr>
        </p:pic>
      </p:grpSp>
      <p:grpSp>
        <p:nvGrpSpPr>
          <p:cNvPr id="24" name="Gruppieren 23">
            <a:extLst>
              <a:ext uri="{FF2B5EF4-FFF2-40B4-BE49-F238E27FC236}">
                <a16:creationId xmlns:a16="http://schemas.microsoft.com/office/drawing/2014/main" id="{4E9639B5-E607-4821-A514-9471D0CFBBB6}"/>
              </a:ext>
            </a:extLst>
          </p:cNvPr>
          <p:cNvGrpSpPr/>
          <p:nvPr/>
        </p:nvGrpSpPr>
        <p:grpSpPr>
          <a:xfrm>
            <a:off x="5705536" y="1940802"/>
            <a:ext cx="782743" cy="782743"/>
            <a:chOff x="4519151" y="1487123"/>
            <a:chExt cx="869714" cy="869714"/>
          </a:xfrm>
        </p:grpSpPr>
        <p:sp>
          <p:nvSpPr>
            <p:cNvPr id="126" name="Oval 4">
              <a:extLst>
                <a:ext uri="{FF2B5EF4-FFF2-40B4-BE49-F238E27FC236}">
                  <a16:creationId xmlns:a16="http://schemas.microsoft.com/office/drawing/2014/main" id="{84503A7A-4ACA-48C4-B676-D5A5641E03E0}"/>
                </a:ext>
              </a:extLst>
            </p:cNvPr>
            <p:cNvSpPr/>
            <p:nvPr/>
          </p:nvSpPr>
          <p:spPr>
            <a:xfrm>
              <a:off x="4519151" y="1487123"/>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7" name="Grafik 16" descr="Management">
              <a:extLst>
                <a:ext uri="{FF2B5EF4-FFF2-40B4-BE49-F238E27FC236}">
                  <a16:creationId xmlns:a16="http://schemas.microsoft.com/office/drawing/2014/main" id="{D2F82C00-E64C-47F2-8B30-9FDA0C8C23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30008" y="1597980"/>
              <a:ext cx="648000" cy="648000"/>
            </a:xfrm>
            <a:prstGeom prst="rect">
              <a:avLst/>
            </a:prstGeom>
          </p:spPr>
        </p:pic>
      </p:grpSp>
      <p:grpSp>
        <p:nvGrpSpPr>
          <p:cNvPr id="25" name="Gruppieren 24">
            <a:extLst>
              <a:ext uri="{FF2B5EF4-FFF2-40B4-BE49-F238E27FC236}">
                <a16:creationId xmlns:a16="http://schemas.microsoft.com/office/drawing/2014/main" id="{04383D95-0FC7-46C6-AE60-EF48F2A4F93A}"/>
              </a:ext>
            </a:extLst>
          </p:cNvPr>
          <p:cNvGrpSpPr/>
          <p:nvPr/>
        </p:nvGrpSpPr>
        <p:grpSpPr>
          <a:xfrm>
            <a:off x="4065569" y="1948726"/>
            <a:ext cx="782743" cy="782743"/>
            <a:chOff x="2696966" y="1495927"/>
            <a:chExt cx="869714" cy="869714"/>
          </a:xfrm>
        </p:grpSpPr>
        <p:sp>
          <p:nvSpPr>
            <p:cNvPr id="120" name="Oval 4">
              <a:extLst>
                <a:ext uri="{FF2B5EF4-FFF2-40B4-BE49-F238E27FC236}">
                  <a16:creationId xmlns:a16="http://schemas.microsoft.com/office/drawing/2014/main" id="{9AD57664-008E-4269-B854-862BB7C2423D}"/>
                </a:ext>
              </a:extLst>
            </p:cNvPr>
            <p:cNvSpPr/>
            <p:nvPr/>
          </p:nvSpPr>
          <p:spPr>
            <a:xfrm>
              <a:off x="2696966" y="1495927"/>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9" name="Grafik 18" descr="Blatt">
              <a:extLst>
                <a:ext uri="{FF2B5EF4-FFF2-40B4-BE49-F238E27FC236}">
                  <a16:creationId xmlns:a16="http://schemas.microsoft.com/office/drawing/2014/main" id="{84F240B1-B76A-437A-A599-0294C38B00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07823" y="1606784"/>
              <a:ext cx="648000" cy="648000"/>
            </a:xfrm>
            <a:prstGeom prst="rect">
              <a:avLst/>
            </a:prstGeom>
          </p:spPr>
        </p:pic>
      </p:grpSp>
      <p:grpSp>
        <p:nvGrpSpPr>
          <p:cNvPr id="26" name="Gruppieren 25">
            <a:extLst>
              <a:ext uri="{FF2B5EF4-FFF2-40B4-BE49-F238E27FC236}">
                <a16:creationId xmlns:a16="http://schemas.microsoft.com/office/drawing/2014/main" id="{D72410A1-74D1-4E2C-B39B-678B3D594163}"/>
              </a:ext>
            </a:extLst>
          </p:cNvPr>
          <p:cNvGrpSpPr/>
          <p:nvPr/>
        </p:nvGrpSpPr>
        <p:grpSpPr>
          <a:xfrm>
            <a:off x="2415549" y="1943897"/>
            <a:ext cx="782743" cy="782743"/>
            <a:chOff x="863609" y="1490562"/>
            <a:chExt cx="869714" cy="869714"/>
          </a:xfrm>
        </p:grpSpPr>
        <p:sp>
          <p:nvSpPr>
            <p:cNvPr id="135" name="Oval 4">
              <a:extLst>
                <a:ext uri="{FF2B5EF4-FFF2-40B4-BE49-F238E27FC236}">
                  <a16:creationId xmlns:a16="http://schemas.microsoft.com/office/drawing/2014/main" id="{D5C5097E-FFE6-43D9-9DA1-339FD540D10A}"/>
                </a:ext>
              </a:extLst>
            </p:cNvPr>
            <p:cNvSpPr/>
            <p:nvPr/>
          </p:nvSpPr>
          <p:spPr>
            <a:xfrm>
              <a:off x="863609" y="1490562"/>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21" name="Grafik 20" descr="Schachfiguren">
              <a:extLst>
                <a:ext uri="{FF2B5EF4-FFF2-40B4-BE49-F238E27FC236}">
                  <a16:creationId xmlns:a16="http://schemas.microsoft.com/office/drawing/2014/main" id="{A1CB7330-68C1-42B7-BB70-C6078C18B1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466" y="1601419"/>
              <a:ext cx="648000" cy="648000"/>
            </a:xfrm>
            <a:prstGeom prst="rect">
              <a:avLst/>
            </a:prstGeom>
          </p:spPr>
        </p:pic>
      </p:grpSp>
      <p:sp>
        <p:nvSpPr>
          <p:cNvPr id="29" name="Rechteck 28">
            <a:extLst>
              <a:ext uri="{FF2B5EF4-FFF2-40B4-BE49-F238E27FC236}">
                <a16:creationId xmlns:a16="http://schemas.microsoft.com/office/drawing/2014/main" id="{3F7490CC-BC7C-449A-A7A8-D931CC512185}"/>
              </a:ext>
            </a:extLst>
          </p:cNvPr>
          <p:cNvSpPr/>
          <p:nvPr/>
        </p:nvSpPr>
        <p:spPr bwMode="auto">
          <a:xfrm>
            <a:off x="6096000" y="5928741"/>
            <a:ext cx="4273750" cy="194422"/>
          </a:xfrm>
          <a:prstGeom prst="rect">
            <a:avLst/>
          </a:prstGeom>
          <a:no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r" defTabSz="901542"/>
            <a:r>
              <a:rPr lang="en-US" sz="900">
                <a:solidFill>
                  <a:schemeClr val="bg1">
                    <a:lumMod val="50000"/>
                  </a:schemeClr>
                </a:solidFill>
              </a:rPr>
              <a:t>Source: Jöhnk et al. (2020)</a:t>
            </a:r>
          </a:p>
        </p:txBody>
      </p:sp>
    </p:spTree>
    <p:extLst>
      <p:ext uri="{BB962C8B-B14F-4D97-AF65-F5344CB8AC3E}">
        <p14:creationId xmlns:p14="http://schemas.microsoft.com/office/powerpoint/2010/main" val="306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8E2689-0186-2C87-D0C9-83C9B9721E95}"/>
              </a:ext>
            </a:extLst>
          </p:cNvPr>
          <p:cNvSpPr>
            <a:spLocks noGrp="1"/>
          </p:cNvSpPr>
          <p:nvPr>
            <p:ph type="title"/>
          </p:nvPr>
        </p:nvSpPr>
        <p:spPr>
          <a:xfrm>
            <a:off x="1105322" y="709382"/>
            <a:ext cx="7247322" cy="574357"/>
          </a:xfrm>
        </p:spPr>
        <p:txBody>
          <a:bodyPr anchor="b">
            <a:normAutofit fontScale="90000"/>
          </a:bodyPr>
          <a:lstStyle/>
          <a:p>
            <a:r>
              <a:rPr lang="de-DE"/>
              <a:t>Wo liegen die Grenzen von </a:t>
            </a:r>
            <a:r>
              <a:rPr lang="de-DE" err="1"/>
              <a:t>ChatGPT</a:t>
            </a:r>
            <a:r>
              <a:rPr lang="de-DE"/>
              <a:t>? Offene Diskussion</a:t>
            </a:r>
          </a:p>
        </p:txBody>
      </p:sp>
      <p:sp>
        <p:nvSpPr>
          <p:cNvPr id="3" name="Datumsplatzhalter 2">
            <a:extLst>
              <a:ext uri="{FF2B5EF4-FFF2-40B4-BE49-F238E27FC236}">
                <a16:creationId xmlns:a16="http://schemas.microsoft.com/office/drawing/2014/main" id="{A6A03F73-9CF5-B3A9-9318-023730A27A16}"/>
              </a:ext>
            </a:extLst>
          </p:cNvPr>
          <p:cNvSpPr>
            <a:spLocks noGrp="1"/>
          </p:cNvSpPr>
          <p:nvPr>
            <p:ph type="dt" sz="half" idx="10"/>
          </p:nvPr>
        </p:nvSpPr>
        <p:spPr>
          <a:xfrm>
            <a:off x="1105323" y="6269150"/>
            <a:ext cx="699666" cy="125646"/>
          </a:xfrm>
        </p:spPr>
        <p:txBody>
          <a:bodyPr anchor="ctr">
            <a:normAutofit fontScale="25000" lnSpcReduction="20000"/>
          </a:bodyPr>
          <a:lstStyle/>
          <a:p>
            <a:pPr defTabSz="822960">
              <a:spcAft>
                <a:spcPts val="540"/>
              </a:spcAft>
              <a:defRPr/>
            </a:pPr>
            <a:fld id="{F9386414-91D6-4C81-835C-463B4F31272B}" type="datetime1">
              <a:rPr lang="de-DE" sz="810">
                <a:solidFill>
                  <a:srgbClr val="889194"/>
                </a:solidFill>
                <a:latin typeface="Trebuchet MS"/>
              </a:rPr>
              <a:pPr defTabSz="822960">
                <a:spcAft>
                  <a:spcPts val="540"/>
                </a:spcAft>
                <a:defRPr/>
              </a:pPr>
              <a:t>27.08.2024</a:t>
            </a:fld>
            <a:endParaRPr lang="en-US" sz="810">
              <a:solidFill>
                <a:srgbClr val="889194"/>
              </a:solidFill>
              <a:latin typeface="Trebuchet MS"/>
            </a:endParaRPr>
          </a:p>
        </p:txBody>
      </p:sp>
      <p:sp>
        <p:nvSpPr>
          <p:cNvPr id="4" name="Foliennummernplatzhalter 3">
            <a:extLst>
              <a:ext uri="{FF2B5EF4-FFF2-40B4-BE49-F238E27FC236}">
                <a16:creationId xmlns:a16="http://schemas.microsoft.com/office/drawing/2014/main" id="{E958EBD2-10A7-7161-4C37-1244FB5C6959}"/>
              </a:ext>
            </a:extLst>
          </p:cNvPr>
          <p:cNvSpPr>
            <a:spLocks noGrp="1"/>
          </p:cNvSpPr>
          <p:nvPr>
            <p:ph type="sldNum" sz="quarter" idx="12"/>
          </p:nvPr>
        </p:nvSpPr>
        <p:spPr>
          <a:xfrm>
            <a:off x="10810256" y="6269150"/>
            <a:ext cx="274320" cy="125646"/>
          </a:xfrm>
        </p:spPr>
        <p:txBody>
          <a:bodyPr anchor="ctr">
            <a:normAutofit/>
          </a:bodyPr>
          <a:lstStyle/>
          <a:p>
            <a:pPr algn="r" defTabSz="822960">
              <a:spcAft>
                <a:spcPts val="540"/>
              </a:spcAft>
              <a:defRPr/>
            </a:pPr>
            <a:fld id="{64647E8F-5052-4581-98D0-7C32D5A45346}" type="slidenum">
              <a:rPr lang="en-US" sz="810">
                <a:solidFill>
                  <a:srgbClr val="889194"/>
                </a:solidFill>
                <a:cs typeface="+mn-cs"/>
              </a:rPr>
              <a:pPr algn="r" defTabSz="822960">
                <a:spcAft>
                  <a:spcPts val="540"/>
                </a:spcAft>
                <a:defRPr/>
              </a:pPr>
              <a:t>25</a:t>
            </a:fld>
            <a:endParaRPr lang="en-US" sz="810">
              <a:solidFill>
                <a:srgbClr val="889194"/>
              </a:solidFill>
              <a:cs typeface="+mn-cs"/>
            </a:endParaRPr>
          </a:p>
        </p:txBody>
      </p:sp>
      <p:pic>
        <p:nvPicPr>
          <p:cNvPr id="10" name="Inhaltsplatzhalter 9" descr="Kundenbewertung mit einfarbiger Füllung">
            <a:extLst>
              <a:ext uri="{FF2B5EF4-FFF2-40B4-BE49-F238E27FC236}">
                <a16:creationId xmlns:a16="http://schemas.microsoft.com/office/drawing/2014/main" id="{AC3FBACA-D1EE-8E59-2709-5B1A314B8F63}"/>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105322" y="1855537"/>
            <a:ext cx="3564217" cy="3564217"/>
          </a:xfrm>
        </p:spPr>
      </p:pic>
      <p:sp>
        <p:nvSpPr>
          <p:cNvPr id="15" name="Content Placeholder 6">
            <a:extLst>
              <a:ext uri="{FF2B5EF4-FFF2-40B4-BE49-F238E27FC236}">
                <a16:creationId xmlns:a16="http://schemas.microsoft.com/office/drawing/2014/main" id="{5D5A6F76-6046-8EB8-6C81-000695466BF5}"/>
              </a:ext>
            </a:extLst>
          </p:cNvPr>
          <p:cNvSpPr>
            <a:spLocks noGrp="1"/>
          </p:cNvSpPr>
          <p:nvPr>
            <p:ph sz="quarter" idx="17"/>
          </p:nvPr>
        </p:nvSpPr>
        <p:spPr>
          <a:xfrm>
            <a:off x="4626832" y="5923800"/>
            <a:ext cx="6460560" cy="145553"/>
          </a:xfrm>
        </p:spPr>
        <p:txBody>
          <a:bodyPr/>
          <a:lstStyle/>
          <a:p>
            <a:endParaRPr lang="en-US"/>
          </a:p>
        </p:txBody>
      </p:sp>
      <p:sp>
        <p:nvSpPr>
          <p:cNvPr id="17" name="Content Placeholder 7">
            <a:extLst>
              <a:ext uri="{FF2B5EF4-FFF2-40B4-BE49-F238E27FC236}">
                <a16:creationId xmlns:a16="http://schemas.microsoft.com/office/drawing/2014/main" id="{8ADB42A7-08D3-148D-7193-538F7D7AABAB}"/>
              </a:ext>
            </a:extLst>
          </p:cNvPr>
          <p:cNvSpPr>
            <a:spLocks noGrp="1"/>
          </p:cNvSpPr>
          <p:nvPr>
            <p:ph sz="quarter" idx="18"/>
          </p:nvPr>
        </p:nvSpPr>
        <p:spPr>
          <a:xfrm>
            <a:off x="1105320" y="5923800"/>
            <a:ext cx="3110719" cy="145553"/>
          </a:xfrm>
        </p:spPr>
        <p:txBody>
          <a:bodyPr/>
          <a:lstStyle/>
          <a:p>
            <a:endParaRPr lang="en-US"/>
          </a:p>
        </p:txBody>
      </p:sp>
      <p:sp>
        <p:nvSpPr>
          <p:cNvPr id="6" name="Fußzeilenplatzhalter 5">
            <a:extLst>
              <a:ext uri="{FF2B5EF4-FFF2-40B4-BE49-F238E27FC236}">
                <a16:creationId xmlns:a16="http://schemas.microsoft.com/office/drawing/2014/main" id="{22C345DE-7872-255F-9589-D6E9D99FA81F}"/>
              </a:ext>
            </a:extLst>
          </p:cNvPr>
          <p:cNvSpPr>
            <a:spLocks noGrp="1"/>
          </p:cNvSpPr>
          <p:nvPr>
            <p:ph type="ftr" sz="quarter" idx="3"/>
          </p:nvPr>
        </p:nvSpPr>
        <p:spPr>
          <a:xfrm>
            <a:off x="2019890" y="6269150"/>
            <a:ext cx="8152230" cy="125646"/>
          </a:xfrm>
        </p:spPr>
        <p:txBody>
          <a:bodyPr anchor="ctr">
            <a:normAutofit/>
          </a:bodyPr>
          <a:lstStyle/>
          <a:p>
            <a:pPr defTabSz="822960">
              <a:spcAft>
                <a:spcPts val="540"/>
              </a:spcAft>
              <a:defRPr/>
            </a:pPr>
            <a:r>
              <a:rPr lang="de-DE">
                <a:solidFill>
                  <a:srgbClr val="889194"/>
                </a:solidFill>
                <a:latin typeface="Trebuchet MS"/>
                <a:cs typeface="+mn-cs"/>
              </a:rPr>
              <a:t>ABBA | Vortragende*r </a:t>
            </a:r>
            <a:endParaRPr lang="en-US">
              <a:solidFill>
                <a:srgbClr val="889194"/>
              </a:solidFill>
              <a:latin typeface="Trebuchet MS"/>
              <a:cs typeface="+mn-cs"/>
            </a:endParaRPr>
          </a:p>
        </p:txBody>
      </p:sp>
      <p:sp>
        <p:nvSpPr>
          <p:cNvPr id="11" name="Rechteck 10">
            <a:extLst>
              <a:ext uri="{FF2B5EF4-FFF2-40B4-BE49-F238E27FC236}">
                <a16:creationId xmlns:a16="http://schemas.microsoft.com/office/drawing/2014/main" id="{F54EE2C4-8605-8F5D-A5D7-6C34A8535ECC}"/>
              </a:ext>
            </a:extLst>
          </p:cNvPr>
          <p:cNvSpPr/>
          <p:nvPr/>
        </p:nvSpPr>
        <p:spPr>
          <a:xfrm>
            <a:off x="4669539" y="1855537"/>
            <a:ext cx="6415040" cy="35642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sp>
        <p:nvSpPr>
          <p:cNvPr id="5" name="Inhaltsplatzhalter 4">
            <a:extLst>
              <a:ext uri="{FF2B5EF4-FFF2-40B4-BE49-F238E27FC236}">
                <a16:creationId xmlns:a16="http://schemas.microsoft.com/office/drawing/2014/main" id="{37DBAB2F-0B05-A87A-F8D5-346CF002E93E}"/>
              </a:ext>
            </a:extLst>
          </p:cNvPr>
          <p:cNvSpPr>
            <a:spLocks noGrp="1"/>
          </p:cNvSpPr>
          <p:nvPr>
            <p:ph sz="quarter" idx="15"/>
          </p:nvPr>
        </p:nvSpPr>
        <p:spPr>
          <a:xfrm>
            <a:off x="5003473" y="2214279"/>
            <a:ext cx="5719392" cy="1619773"/>
          </a:xfrm>
          <a:noFill/>
        </p:spPr>
        <p:txBody>
          <a:bodyPr>
            <a:normAutofit fontScale="25000" lnSpcReduction="20000"/>
          </a:bodyPr>
          <a:lstStyle/>
          <a:p>
            <a:pPr>
              <a:buFont typeface="Arial" panose="020B0604020202020204" pitchFamily="34" charset="0"/>
              <a:buChar char="•"/>
            </a:pPr>
            <a:r>
              <a:rPr lang="de-DE" sz="6480"/>
              <a:t>Welche Limitationen von </a:t>
            </a:r>
            <a:r>
              <a:rPr lang="de-DE" sz="6480" err="1"/>
              <a:t>ChatGPT</a:t>
            </a:r>
            <a:r>
              <a:rPr lang="de-DE" sz="6480"/>
              <a:t> sind Ihnen beim Testen aufgefallen? </a:t>
            </a:r>
          </a:p>
          <a:p>
            <a:pPr>
              <a:buFont typeface="Arial" panose="020B0604020202020204" pitchFamily="34" charset="0"/>
              <a:buChar char="•"/>
            </a:pPr>
            <a:r>
              <a:rPr lang="de-DE" sz="6480"/>
              <a:t>Wie wirken sich diese Limitationen auf das Nutzungsverhalten aus? </a:t>
            </a:r>
          </a:p>
          <a:p>
            <a:endParaRPr lang="de-DE" sz="6480"/>
          </a:p>
          <a:p>
            <a:pPr>
              <a:buFont typeface="Arial" panose="020B0604020202020204" pitchFamily="34" charset="0"/>
              <a:buChar char="•"/>
            </a:pPr>
            <a:r>
              <a:rPr lang="de-DE" sz="6480"/>
              <a:t>Wie gut kann </a:t>
            </a:r>
            <a:r>
              <a:rPr lang="de-DE" sz="6480" err="1"/>
              <a:t>ChatGPT</a:t>
            </a:r>
            <a:r>
              <a:rPr lang="de-DE" sz="6480"/>
              <a:t> mit Anfragen umgehen, die potenziell gefährliches oder illegales Verhalten fördern? </a:t>
            </a:r>
          </a:p>
          <a:p>
            <a:pPr>
              <a:buFont typeface="Arial" panose="020B0604020202020204" pitchFamily="34" charset="0"/>
              <a:buChar char="•"/>
            </a:pPr>
            <a:r>
              <a:rPr lang="de-DE" sz="6480"/>
              <a:t>Welche Mechanismen können implementiert werden, um solche Anfragen zu erkennen und zu verhindern?</a:t>
            </a:r>
          </a:p>
          <a:p>
            <a:endParaRPr lang="de-DE">
              <a:solidFill>
                <a:schemeClr val="bg1"/>
              </a:solidFill>
            </a:endParaRPr>
          </a:p>
          <a:p>
            <a:endParaRPr lang="de-DE"/>
          </a:p>
          <a:p>
            <a:endParaRPr lang="de-DE"/>
          </a:p>
          <a:p>
            <a:endParaRPr lang="de-DE"/>
          </a:p>
          <a:p>
            <a:endParaRPr lang="de-DE"/>
          </a:p>
        </p:txBody>
      </p:sp>
    </p:spTree>
    <p:extLst>
      <p:ext uri="{BB962C8B-B14F-4D97-AF65-F5344CB8AC3E}">
        <p14:creationId xmlns:p14="http://schemas.microsoft.com/office/powerpoint/2010/main" val="199909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BC5AD6-0983-3DD9-7D9D-FE98C9A7E255}"/>
              </a:ext>
            </a:extLst>
          </p:cNvPr>
          <p:cNvSpPr>
            <a:spLocks noGrp="1"/>
          </p:cNvSpPr>
          <p:nvPr>
            <p:ph type="title"/>
          </p:nvPr>
        </p:nvSpPr>
        <p:spPr/>
        <p:txBody>
          <a:bodyPr/>
          <a:lstStyle/>
          <a:p>
            <a:r>
              <a:rPr lang="de-DE"/>
              <a:t>Politische Orientierung von KI-Modellen</a:t>
            </a:r>
          </a:p>
        </p:txBody>
      </p:sp>
      <p:sp>
        <p:nvSpPr>
          <p:cNvPr id="5" name="Datumsplatzhalter 4">
            <a:extLst>
              <a:ext uri="{FF2B5EF4-FFF2-40B4-BE49-F238E27FC236}">
                <a16:creationId xmlns:a16="http://schemas.microsoft.com/office/drawing/2014/main" id="{92BD995A-0439-B26E-4359-059D477C088E}"/>
              </a:ext>
            </a:extLst>
          </p:cNvPr>
          <p:cNvSpPr>
            <a:spLocks noGrp="1"/>
          </p:cNvSpPr>
          <p:nvPr>
            <p:ph type="dt" sz="half" idx="10"/>
          </p:nvPr>
        </p:nvSpPr>
        <p:spPr/>
        <p:txBody>
          <a:bodyPr/>
          <a:lstStyle/>
          <a:p>
            <a:pPr defTabSz="822960">
              <a:defRPr/>
            </a:pPr>
            <a:fld id="{0547145B-5C78-453B-8533-94D825398551}"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6" name="Foliennummernplatzhalter 5">
            <a:extLst>
              <a:ext uri="{FF2B5EF4-FFF2-40B4-BE49-F238E27FC236}">
                <a16:creationId xmlns:a16="http://schemas.microsoft.com/office/drawing/2014/main" id="{1ED08B44-587D-1644-604B-38E46E97390B}"/>
              </a:ext>
            </a:extLst>
          </p:cNvPr>
          <p:cNvSpPr>
            <a:spLocks noGrp="1"/>
          </p:cNvSpPr>
          <p:nvPr>
            <p:ph type="sldNum" sz="quarter" idx="12"/>
          </p:nvPr>
        </p:nvSpPr>
        <p:spPr>
          <a:xfrm>
            <a:off x="13600800" y="7901664"/>
            <a:ext cx="365760" cy="124650"/>
          </a:xfrm>
        </p:spPr>
        <p:txBody>
          <a:bodyPr/>
          <a:lstStyle/>
          <a:p>
            <a:pPr algn="r" defTabSz="822960">
              <a:defRPr/>
            </a:pPr>
            <a:fld id="{64647E8F-5052-4581-98D0-7C32D5A45346}" type="slidenum">
              <a:rPr lang="en-US" sz="810">
                <a:solidFill>
                  <a:srgbClr val="889194"/>
                </a:solidFill>
                <a:cs typeface="+mn-cs"/>
              </a:rPr>
              <a:pPr algn="r" defTabSz="822960">
                <a:defRPr/>
              </a:pPr>
              <a:t>26</a:t>
            </a:fld>
            <a:endParaRPr lang="en-US" sz="810">
              <a:solidFill>
                <a:srgbClr val="889194"/>
              </a:solidFill>
              <a:cs typeface="+mn-cs"/>
            </a:endParaRPr>
          </a:p>
        </p:txBody>
      </p:sp>
      <p:sp>
        <p:nvSpPr>
          <p:cNvPr id="3" name="Inhaltsplatzhalter 4">
            <a:extLst>
              <a:ext uri="{FF2B5EF4-FFF2-40B4-BE49-F238E27FC236}">
                <a16:creationId xmlns:a16="http://schemas.microsoft.com/office/drawing/2014/main" id="{C5D7AC4B-EFBC-3441-CA7D-A4457A9C6E6E}"/>
              </a:ext>
            </a:extLst>
          </p:cNvPr>
          <p:cNvSpPr>
            <a:spLocks noGrp="1"/>
          </p:cNvSpPr>
          <p:nvPr>
            <p:ph sz="quarter" idx="13"/>
          </p:nvPr>
        </p:nvSpPr>
        <p:spPr>
          <a:xfrm>
            <a:off x="1215393" y="2197176"/>
            <a:ext cx="5218610" cy="3157788"/>
          </a:xfrm>
        </p:spPr>
        <p:txBody>
          <a:bodyPr/>
          <a:lstStyle/>
          <a:p>
            <a:r>
              <a:rPr lang="de-DE" sz="1440"/>
              <a:t>LLM-Modelle basieren auf Trainingsdaten aus dem Internet</a:t>
            </a:r>
          </a:p>
          <a:p>
            <a:r>
              <a:rPr lang="de-DE" sz="1440"/>
              <a:t>Manipulation von Dritten kann nicht ausgeschlossen werden</a:t>
            </a:r>
          </a:p>
          <a:p>
            <a:r>
              <a:rPr lang="de-DE" sz="1440"/>
              <a:t>Folglich können KI-Modelle ein Bias enthalten</a:t>
            </a:r>
          </a:p>
          <a:p>
            <a:pPr>
              <a:buFont typeface="Wingdings" panose="05000000000000000000" pitchFamily="2" charset="2"/>
              <a:buChar char="à"/>
            </a:pPr>
            <a:r>
              <a:rPr lang="de-DE" sz="1440">
                <a:sym typeface="Wingdings" panose="05000000000000000000" pitchFamily="2" charset="2"/>
              </a:rPr>
              <a:t>Ein mögliches politisches Bias kann daher nicht ausgeschlossen werden</a:t>
            </a:r>
          </a:p>
          <a:p>
            <a:endParaRPr lang="de-DE" sz="1440">
              <a:sym typeface="Wingdings" panose="05000000000000000000" pitchFamily="2" charset="2"/>
            </a:endParaRPr>
          </a:p>
          <a:p>
            <a:pPr>
              <a:buFont typeface="Wingdings" panose="05000000000000000000" pitchFamily="2" charset="2"/>
              <a:buChar char="à"/>
            </a:pPr>
            <a:endParaRPr lang="de-DE" sz="1440">
              <a:sym typeface="Wingdings" panose="05000000000000000000" pitchFamily="2" charset="2"/>
            </a:endParaRPr>
          </a:p>
          <a:p>
            <a:r>
              <a:rPr lang="de-DE" sz="1440">
                <a:sym typeface="Wingdings" panose="05000000000000000000" pitchFamily="2" charset="2"/>
              </a:rPr>
              <a:t>Einordung von LLM-Modellen:</a:t>
            </a:r>
          </a:p>
          <a:p>
            <a:r>
              <a:rPr lang="de-DE" sz="1440" err="1">
                <a:sym typeface="Wingdings" panose="05000000000000000000" pitchFamily="2" charset="2"/>
              </a:rPr>
              <a:t>ChatGPT</a:t>
            </a:r>
            <a:r>
              <a:rPr lang="de-DE" sz="1440">
                <a:sym typeface="Wingdings" panose="05000000000000000000" pitchFamily="2" charset="2"/>
              </a:rPr>
              <a:t> (</a:t>
            </a:r>
            <a:r>
              <a:rPr lang="de-DE" sz="1440" err="1">
                <a:sym typeface="Wingdings" panose="05000000000000000000" pitchFamily="2" charset="2"/>
              </a:rPr>
              <a:t>OpenAI</a:t>
            </a:r>
            <a:r>
              <a:rPr lang="de-DE" sz="1440">
                <a:sym typeface="Wingdings" panose="05000000000000000000" pitchFamily="2" charset="2"/>
              </a:rPr>
              <a:t>) </a:t>
            </a:r>
          </a:p>
          <a:p>
            <a:r>
              <a:rPr lang="de-DE" sz="1440">
                <a:sym typeface="Wingdings" panose="05000000000000000000" pitchFamily="2" charset="2"/>
              </a:rPr>
              <a:t>Basierend auf einer Studie kann </a:t>
            </a:r>
            <a:r>
              <a:rPr lang="de-DE" sz="1440" err="1">
                <a:sym typeface="Wingdings" panose="05000000000000000000" pitchFamily="2" charset="2"/>
              </a:rPr>
              <a:t>ChatGPT</a:t>
            </a:r>
            <a:r>
              <a:rPr lang="de-DE" sz="1440">
                <a:sym typeface="Wingdings" panose="05000000000000000000" pitchFamily="2" charset="2"/>
              </a:rPr>
              <a:t> tendenziell der linksliberalen Seite zuzuordnen sind</a:t>
            </a:r>
          </a:p>
          <a:p>
            <a:r>
              <a:rPr lang="de-DE" sz="1440" err="1"/>
              <a:t>Llama</a:t>
            </a:r>
            <a:r>
              <a:rPr lang="de-DE" sz="1440"/>
              <a:t> (</a:t>
            </a:r>
            <a:r>
              <a:rPr lang="de-DE" sz="1440" err="1"/>
              <a:t>Meta</a:t>
            </a:r>
            <a:r>
              <a:rPr lang="de-DE" sz="1440"/>
              <a:t>)</a:t>
            </a:r>
          </a:p>
          <a:p>
            <a:r>
              <a:rPr lang="de-DE" sz="1440" err="1"/>
              <a:t>Llama</a:t>
            </a:r>
            <a:r>
              <a:rPr lang="de-DE" sz="1440"/>
              <a:t> ist tendenziell eher rechts-autoritär einzuordnen</a:t>
            </a:r>
          </a:p>
          <a:p>
            <a:endParaRPr lang="de-DE"/>
          </a:p>
        </p:txBody>
      </p:sp>
      <p:sp>
        <p:nvSpPr>
          <p:cNvPr id="4" name="Rechteck: abgerundete Ecken 3">
            <a:extLst>
              <a:ext uri="{FF2B5EF4-FFF2-40B4-BE49-F238E27FC236}">
                <a16:creationId xmlns:a16="http://schemas.microsoft.com/office/drawing/2014/main" id="{D6476298-554D-6989-4434-326F6B7A0CA2}"/>
              </a:ext>
            </a:extLst>
          </p:cNvPr>
          <p:cNvSpPr/>
          <p:nvPr/>
        </p:nvSpPr>
        <p:spPr bwMode="auto">
          <a:xfrm>
            <a:off x="1105323" y="1629500"/>
            <a:ext cx="7884517" cy="364268"/>
          </a:xfrm>
          <a:prstGeom prst="roundRect">
            <a:avLst/>
          </a:prstGeom>
          <a:solidFill>
            <a:schemeClr val="tx2"/>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defRPr/>
            </a:pPr>
            <a:r>
              <a:rPr lang="de-DE" sz="1440" b="1">
                <a:solidFill>
                  <a:srgbClr val="FFFFFF"/>
                </a:solidFill>
              </a:rPr>
              <a:t>Wieso ist es wichtig, die politische Orientierung von KI-Modellen zu kennen?</a:t>
            </a:r>
          </a:p>
        </p:txBody>
      </p:sp>
      <p:pic>
        <p:nvPicPr>
          <p:cNvPr id="9" name="Grafik 8">
            <a:extLst>
              <a:ext uri="{FF2B5EF4-FFF2-40B4-BE49-F238E27FC236}">
                <a16:creationId xmlns:a16="http://schemas.microsoft.com/office/drawing/2014/main" id="{67AB43DD-C00D-B63A-F637-3A2EC1236E3D}"/>
              </a:ext>
            </a:extLst>
          </p:cNvPr>
          <p:cNvPicPr>
            <a:picLocks noChangeAspect="1"/>
          </p:cNvPicPr>
          <p:nvPr/>
        </p:nvPicPr>
        <p:blipFill>
          <a:blip r:embed="rId3"/>
          <a:stretch>
            <a:fillRect/>
          </a:stretch>
        </p:blipFill>
        <p:spPr>
          <a:xfrm>
            <a:off x="6814873" y="2995378"/>
            <a:ext cx="4493828" cy="2272160"/>
          </a:xfrm>
          <a:prstGeom prst="rect">
            <a:avLst/>
          </a:prstGeom>
        </p:spPr>
      </p:pic>
      <p:sp>
        <p:nvSpPr>
          <p:cNvPr id="19" name="Content Placeholder 6">
            <a:extLst>
              <a:ext uri="{FF2B5EF4-FFF2-40B4-BE49-F238E27FC236}">
                <a16:creationId xmlns:a16="http://schemas.microsoft.com/office/drawing/2014/main" id="{7B79DBA0-D5EE-617F-0765-72E836F22627}"/>
              </a:ext>
            </a:extLst>
          </p:cNvPr>
          <p:cNvSpPr txBox="1">
            <a:spLocks/>
          </p:cNvSpPr>
          <p:nvPr/>
        </p:nvSpPr>
        <p:spPr>
          <a:xfrm>
            <a:off x="7736953" y="5352337"/>
            <a:ext cx="3110719" cy="129606"/>
          </a:xfrm>
          <a:prstGeom prst="rect">
            <a:avLst/>
          </a:prstGeom>
        </p:spPr>
        <p:txBody>
          <a:bodyPr/>
          <a:lstStyle>
            <a:lvl1pPr marL="185738" indent="-185738" algn="l" defTabSz="742950" rtl="0" eaLnBrk="1" latinLnBrk="0" hangingPunct="1">
              <a:lnSpc>
                <a:spcPct val="100000"/>
              </a:lnSpc>
              <a:spcBef>
                <a:spcPts val="600"/>
              </a:spcBef>
              <a:buFont typeface="Wingdings" panose="05000000000000000000" pitchFamily="2" charset="2"/>
              <a:buChar char="§"/>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marL="0" indent="0" algn="r" defTabSz="668656">
              <a:spcBef>
                <a:spcPts val="540"/>
              </a:spcBef>
              <a:buNone/>
              <a:defRPr/>
            </a:pPr>
            <a:r>
              <a:rPr lang="en-US" sz="540" i="1">
                <a:solidFill>
                  <a:srgbClr val="889194"/>
                </a:solidFill>
                <a:latin typeface="Trebuchet MS"/>
              </a:rPr>
              <a:t>Quelle: Feng, et.al. (2023)</a:t>
            </a:r>
          </a:p>
        </p:txBody>
      </p:sp>
    </p:spTree>
    <p:extLst>
      <p:ext uri="{BB962C8B-B14F-4D97-AF65-F5344CB8AC3E}">
        <p14:creationId xmlns:p14="http://schemas.microsoft.com/office/powerpoint/2010/main" val="3025866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CBA1F-4D38-526A-1AD6-4D980FACBA27}"/>
              </a:ext>
            </a:extLst>
          </p:cNvPr>
          <p:cNvSpPr>
            <a:spLocks noGrp="1"/>
          </p:cNvSpPr>
          <p:nvPr>
            <p:ph type="title"/>
          </p:nvPr>
        </p:nvSpPr>
        <p:spPr>
          <a:xfrm>
            <a:off x="191445" y="28508"/>
            <a:ext cx="11809108" cy="738664"/>
          </a:xfrm>
        </p:spPr>
        <p:txBody>
          <a:bodyPr/>
          <a:lstStyle/>
          <a:p>
            <a:r>
              <a:rPr lang="de-DE"/>
              <a:t>Generative AI geht über die Erstellung von Text hinaus. Neue Produkte erweitern die Möglichkeiten stetig</a:t>
            </a:r>
          </a:p>
        </p:txBody>
      </p:sp>
      <p:sp>
        <p:nvSpPr>
          <p:cNvPr id="3" name="Datumsplatzhalter 2">
            <a:extLst>
              <a:ext uri="{FF2B5EF4-FFF2-40B4-BE49-F238E27FC236}">
                <a16:creationId xmlns:a16="http://schemas.microsoft.com/office/drawing/2014/main" id="{6F656A3F-1626-E8D1-955E-1A8B3D91CA2D}"/>
              </a:ext>
            </a:extLst>
          </p:cNvPr>
          <p:cNvSpPr>
            <a:spLocks noGrp="1"/>
          </p:cNvSpPr>
          <p:nvPr>
            <p:ph type="dt" sz="half" idx="10"/>
          </p:nvPr>
        </p:nvSpPr>
        <p:spPr/>
        <p:txBody>
          <a:body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4" name="Foliennummernplatzhalter 3">
            <a:extLst>
              <a:ext uri="{FF2B5EF4-FFF2-40B4-BE49-F238E27FC236}">
                <a16:creationId xmlns:a16="http://schemas.microsoft.com/office/drawing/2014/main" id="{73AD2CAA-0B0A-8DCD-1CFC-50D48357E8E7}"/>
              </a:ext>
            </a:extLst>
          </p:cNvPr>
          <p:cNvSpPr>
            <a:spLocks noGrp="1"/>
          </p:cNvSpPr>
          <p:nvPr>
            <p:ph type="sldNum" sz="quarter" idx="12"/>
          </p:nvPr>
        </p:nvSpPr>
        <p:spPr>
          <a:xfrm>
            <a:off x="192223" y="7912238"/>
            <a:ext cx="7122980" cy="124650"/>
          </a:xfrm>
        </p:spPr>
        <p:txBody>
          <a:bodyPr/>
          <a:lstStyle/>
          <a:p>
            <a:pPr algn="r" defTabSz="822960">
              <a:defRPr/>
            </a:pPr>
            <a:fld id="{64647E8F-5052-4581-98D0-7C32D5A45346}" type="slidenum">
              <a:rPr lang="en-US" sz="810">
                <a:solidFill>
                  <a:srgbClr val="889194"/>
                </a:solidFill>
                <a:cs typeface="+mn-cs"/>
              </a:rPr>
              <a:pPr algn="r" defTabSz="822960">
                <a:defRPr/>
              </a:pPr>
              <a:t>27</a:t>
            </a:fld>
            <a:endParaRPr lang="en-US" sz="810">
              <a:solidFill>
                <a:srgbClr val="889194"/>
              </a:solidFill>
              <a:cs typeface="+mn-cs"/>
            </a:endParaRPr>
          </a:p>
        </p:txBody>
      </p:sp>
      <p:sp>
        <p:nvSpPr>
          <p:cNvPr id="6" name="Fußzeilenplatzhalter 5">
            <a:extLst>
              <a:ext uri="{FF2B5EF4-FFF2-40B4-BE49-F238E27FC236}">
                <a16:creationId xmlns:a16="http://schemas.microsoft.com/office/drawing/2014/main" id="{D2E3CBE2-F861-3C58-B1DA-453E5F19EFCF}"/>
              </a:ext>
            </a:extLst>
          </p:cNvPr>
          <p:cNvSpPr>
            <a:spLocks noGrp="1"/>
          </p:cNvSpPr>
          <p:nvPr>
            <p:ph type="ftr" sz="quarter" idx="3"/>
          </p:nvPr>
        </p:nvSpPr>
        <p:spPr/>
        <p:txBody>
          <a:bodyPr/>
          <a:lstStyle/>
          <a:p>
            <a:pPr defTabSz="822960">
              <a:defRPr/>
            </a:pPr>
            <a:r>
              <a:rPr lang="de-DE">
                <a:solidFill>
                  <a:srgbClr val="889194"/>
                </a:solidFill>
                <a:latin typeface="Trebuchet MS"/>
                <a:cs typeface="+mn-cs"/>
              </a:rPr>
              <a:t>ABBA | Vortragende*r </a:t>
            </a:r>
            <a:endParaRPr lang="en-US">
              <a:solidFill>
                <a:srgbClr val="889194"/>
              </a:solidFill>
              <a:latin typeface="Trebuchet MS"/>
              <a:cs typeface="+mn-cs"/>
            </a:endParaRPr>
          </a:p>
        </p:txBody>
      </p:sp>
      <p:sp>
        <p:nvSpPr>
          <p:cNvPr id="7" name="Inhaltsplatzhalter 6">
            <a:extLst>
              <a:ext uri="{FF2B5EF4-FFF2-40B4-BE49-F238E27FC236}">
                <a16:creationId xmlns:a16="http://schemas.microsoft.com/office/drawing/2014/main" id="{15588C29-DAF3-792C-9FC7-D4DEC223E7E1}"/>
              </a:ext>
            </a:extLst>
          </p:cNvPr>
          <p:cNvSpPr>
            <a:spLocks noGrp="1"/>
          </p:cNvSpPr>
          <p:nvPr>
            <p:ph sz="quarter" idx="17"/>
          </p:nvPr>
        </p:nvSpPr>
        <p:spPr/>
        <p:txBody>
          <a:bodyPr/>
          <a:lstStyle/>
          <a:p>
            <a:r>
              <a:rPr lang="de-DE"/>
              <a:t>Bilder: </a:t>
            </a:r>
            <a:r>
              <a:rPr lang="de-DE" err="1"/>
              <a:t>Unsplash</a:t>
            </a:r>
            <a:r>
              <a:rPr lang="de-DE"/>
              <a:t>, Bing Image Creator</a:t>
            </a:r>
          </a:p>
        </p:txBody>
      </p:sp>
      <p:grpSp>
        <p:nvGrpSpPr>
          <p:cNvPr id="18" name="Gruppieren 17">
            <a:extLst>
              <a:ext uri="{FF2B5EF4-FFF2-40B4-BE49-F238E27FC236}">
                <a16:creationId xmlns:a16="http://schemas.microsoft.com/office/drawing/2014/main" id="{09300840-62CA-8836-57FE-2C136C1EBFF0}"/>
              </a:ext>
            </a:extLst>
          </p:cNvPr>
          <p:cNvGrpSpPr/>
          <p:nvPr/>
        </p:nvGrpSpPr>
        <p:grpSpPr>
          <a:xfrm>
            <a:off x="3950861" y="1647352"/>
            <a:ext cx="4276800" cy="4277836"/>
            <a:chOff x="3971033" y="1449388"/>
            <a:chExt cx="4207509" cy="4753151"/>
          </a:xfrm>
          <a:effectLst>
            <a:outerShdw blurRad="50800" dist="38100" dir="2700000" algn="tl" rotWithShape="0">
              <a:prstClr val="black">
                <a:alpha val="40000"/>
              </a:prstClr>
            </a:outerShdw>
          </a:effectLst>
        </p:grpSpPr>
        <p:sp>
          <p:nvSpPr>
            <p:cNvPr id="10" name="Flussdiagramm: Daten 9">
              <a:extLst>
                <a:ext uri="{FF2B5EF4-FFF2-40B4-BE49-F238E27FC236}">
                  <a16:creationId xmlns:a16="http://schemas.microsoft.com/office/drawing/2014/main" id="{73335679-3A58-70B2-3E7D-AD82CE870B0A}"/>
                </a:ext>
              </a:extLst>
            </p:cNvPr>
            <p:cNvSpPr/>
            <p:nvPr/>
          </p:nvSpPr>
          <p:spPr>
            <a:xfrm>
              <a:off x="3971033" y="3924835"/>
              <a:ext cx="2036476" cy="2277704"/>
            </a:xfrm>
            <a:prstGeom prst="flowChartInputOutpu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4" name="Flussdiagramm: Daten 13">
              <a:extLst>
                <a:ext uri="{FF2B5EF4-FFF2-40B4-BE49-F238E27FC236}">
                  <a16:creationId xmlns:a16="http://schemas.microsoft.com/office/drawing/2014/main" id="{E5F353A5-A725-9351-2728-2333BD7F13FA}"/>
                </a:ext>
              </a:extLst>
            </p:cNvPr>
            <p:cNvSpPr/>
            <p:nvPr/>
          </p:nvSpPr>
          <p:spPr>
            <a:xfrm>
              <a:off x="4388904" y="1567424"/>
              <a:ext cx="2036476" cy="2277704"/>
            </a:xfrm>
            <a:prstGeom prst="flowChartInputOutpu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6" name="Flussdiagramm: Daten 15">
              <a:extLst>
                <a:ext uri="{FF2B5EF4-FFF2-40B4-BE49-F238E27FC236}">
                  <a16:creationId xmlns:a16="http://schemas.microsoft.com/office/drawing/2014/main" id="{E69CC7E8-B0AE-F3FD-E884-607798C13DBC}"/>
                </a:ext>
              </a:extLst>
            </p:cNvPr>
            <p:cNvSpPr/>
            <p:nvPr/>
          </p:nvSpPr>
          <p:spPr>
            <a:xfrm>
              <a:off x="5724195" y="3806799"/>
              <a:ext cx="2036476" cy="2277704"/>
            </a:xfrm>
            <a:prstGeom prst="flowChartInputOutpu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7" name="Flussdiagramm: Daten 16">
              <a:extLst>
                <a:ext uri="{FF2B5EF4-FFF2-40B4-BE49-F238E27FC236}">
                  <a16:creationId xmlns:a16="http://schemas.microsoft.com/office/drawing/2014/main" id="{9045F20A-E7A5-E780-374E-C001608B3EC4}"/>
                </a:ext>
              </a:extLst>
            </p:cNvPr>
            <p:cNvSpPr/>
            <p:nvPr/>
          </p:nvSpPr>
          <p:spPr>
            <a:xfrm>
              <a:off x="6142066" y="1449388"/>
              <a:ext cx="2036476" cy="2277704"/>
            </a:xfrm>
            <a:prstGeom prst="flowChartInputOutpu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grpSp>
      <p:grpSp>
        <p:nvGrpSpPr>
          <p:cNvPr id="32" name="Gruppieren 31">
            <a:extLst>
              <a:ext uri="{FF2B5EF4-FFF2-40B4-BE49-F238E27FC236}">
                <a16:creationId xmlns:a16="http://schemas.microsoft.com/office/drawing/2014/main" id="{8BC4C0AE-812C-EFB5-4967-8CE4956E3E31}"/>
              </a:ext>
            </a:extLst>
          </p:cNvPr>
          <p:cNvGrpSpPr/>
          <p:nvPr/>
        </p:nvGrpSpPr>
        <p:grpSpPr>
          <a:xfrm>
            <a:off x="8227661" y="4002759"/>
            <a:ext cx="2566387" cy="1633331"/>
            <a:chOff x="8523839" y="4146474"/>
            <a:chExt cx="2851541" cy="1814812"/>
          </a:xfrm>
        </p:grpSpPr>
        <p:sp>
          <p:nvSpPr>
            <p:cNvPr id="31" name="Rechteck: abgerundete Ecken 30">
              <a:extLst>
                <a:ext uri="{FF2B5EF4-FFF2-40B4-BE49-F238E27FC236}">
                  <a16:creationId xmlns:a16="http://schemas.microsoft.com/office/drawing/2014/main" id="{240AB1F2-A335-32A4-A1DC-F57F59CBBDA9}"/>
                </a:ext>
              </a:extLst>
            </p:cNvPr>
            <p:cNvSpPr/>
            <p:nvPr/>
          </p:nvSpPr>
          <p:spPr>
            <a:xfrm>
              <a:off x="8603380" y="4423252"/>
              <a:ext cx="2772000" cy="1538034"/>
            </a:xfrm>
            <a:prstGeom prst="roundRect">
              <a:avLst>
                <a:gd name="adj" fmla="val 9638"/>
              </a:avLst>
            </a:prstGeom>
            <a:solidFill>
              <a:schemeClr val="bg1"/>
            </a:solidFill>
            <a:ln>
              <a:solidFill>
                <a:srgbClr val="706E8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22960">
                <a:defRPr/>
              </a:pPr>
              <a:r>
                <a:rPr lang="de-DE" sz="1620" b="1">
                  <a:solidFill>
                    <a:srgbClr val="000000"/>
                  </a:solidFill>
                  <a:latin typeface="Trebuchet MS"/>
                </a:rPr>
                <a:t>Microsofts VALL-E </a:t>
              </a:r>
              <a:r>
                <a:rPr lang="de-DE" sz="1620">
                  <a:solidFill>
                    <a:srgbClr val="000000"/>
                  </a:solidFill>
                  <a:latin typeface="Trebuchet MS"/>
                </a:rPr>
                <a:t>ermöglicht das Klonen einer Stimme aus einer 3-Sekunden-Aufnahme</a:t>
              </a:r>
            </a:p>
          </p:txBody>
        </p:sp>
        <p:sp>
          <p:nvSpPr>
            <p:cNvPr id="23" name="Rechteck: abgerundete Ecken 22">
              <a:extLst>
                <a:ext uri="{FF2B5EF4-FFF2-40B4-BE49-F238E27FC236}">
                  <a16:creationId xmlns:a16="http://schemas.microsoft.com/office/drawing/2014/main" id="{B0E157EB-040A-0E6E-87F6-5687ED206F16}"/>
                </a:ext>
              </a:extLst>
            </p:cNvPr>
            <p:cNvSpPr/>
            <p:nvPr/>
          </p:nvSpPr>
          <p:spPr>
            <a:xfrm>
              <a:off x="8523839" y="4146474"/>
              <a:ext cx="2279883" cy="577528"/>
            </a:xfrm>
            <a:prstGeom prst="roundRect">
              <a:avLst>
                <a:gd name="adj" fmla="val 30290"/>
              </a:avLst>
            </a:prstGeom>
            <a:solidFill>
              <a:srgbClr val="706E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620">
                  <a:solidFill>
                    <a:srgbClr val="FFFFFF"/>
                  </a:solidFill>
                  <a:latin typeface="Trebuchet MS"/>
                </a:rPr>
                <a:t>Text-</a:t>
              </a:r>
              <a:r>
                <a:rPr lang="de-DE" sz="1620" err="1">
                  <a:solidFill>
                    <a:srgbClr val="FFFFFF"/>
                  </a:solidFill>
                  <a:latin typeface="Trebuchet MS"/>
                </a:rPr>
                <a:t>to</a:t>
              </a:r>
              <a:r>
                <a:rPr lang="de-DE" sz="1620">
                  <a:solidFill>
                    <a:srgbClr val="FFFFFF"/>
                  </a:solidFill>
                  <a:latin typeface="Trebuchet MS"/>
                </a:rPr>
                <a:t>-Speech / Voice </a:t>
              </a:r>
              <a:r>
                <a:rPr lang="de-DE" sz="1620" err="1">
                  <a:solidFill>
                    <a:srgbClr val="FFFFFF"/>
                  </a:solidFill>
                  <a:latin typeface="Trebuchet MS"/>
                </a:rPr>
                <a:t>Cloning</a:t>
              </a:r>
              <a:endParaRPr lang="de-DE" sz="1620">
                <a:solidFill>
                  <a:srgbClr val="FFFFFF"/>
                </a:solidFill>
                <a:latin typeface="Trebuchet MS"/>
              </a:endParaRPr>
            </a:p>
          </p:txBody>
        </p:sp>
      </p:grpSp>
      <p:grpSp>
        <p:nvGrpSpPr>
          <p:cNvPr id="33" name="Gruppieren 32">
            <a:extLst>
              <a:ext uri="{FF2B5EF4-FFF2-40B4-BE49-F238E27FC236}">
                <a16:creationId xmlns:a16="http://schemas.microsoft.com/office/drawing/2014/main" id="{135F830D-EB0D-D617-BE33-B92093DE616F}"/>
              </a:ext>
            </a:extLst>
          </p:cNvPr>
          <p:cNvGrpSpPr/>
          <p:nvPr/>
        </p:nvGrpSpPr>
        <p:grpSpPr>
          <a:xfrm>
            <a:off x="1411620" y="1786539"/>
            <a:ext cx="2539241" cy="1644119"/>
            <a:chOff x="8554002" y="4134488"/>
            <a:chExt cx="2821378" cy="1826798"/>
          </a:xfrm>
        </p:grpSpPr>
        <p:sp>
          <p:nvSpPr>
            <p:cNvPr id="34" name="Rechteck: abgerundete Ecken 33">
              <a:extLst>
                <a:ext uri="{FF2B5EF4-FFF2-40B4-BE49-F238E27FC236}">
                  <a16:creationId xmlns:a16="http://schemas.microsoft.com/office/drawing/2014/main" id="{8923C07B-7228-64D9-9FB0-57C5DB160F03}"/>
                </a:ext>
              </a:extLst>
            </p:cNvPr>
            <p:cNvSpPr/>
            <p:nvPr/>
          </p:nvSpPr>
          <p:spPr>
            <a:xfrm>
              <a:off x="8603380" y="4423252"/>
              <a:ext cx="2772000" cy="1538034"/>
            </a:xfrm>
            <a:prstGeom prst="roundRect">
              <a:avLst>
                <a:gd name="adj" fmla="val 9638"/>
              </a:avLst>
            </a:prstGeom>
            <a:solidFill>
              <a:schemeClr val="bg1"/>
            </a:solidFill>
            <a:ln>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822960">
                <a:defRPr/>
              </a:pPr>
              <a:r>
                <a:rPr lang="de-DE" sz="1620">
                  <a:solidFill>
                    <a:srgbClr val="000000"/>
                  </a:solidFill>
                  <a:latin typeface="Trebuchet MS"/>
                </a:rPr>
                <a:t>Mit Modellen wie </a:t>
              </a:r>
              <a:r>
                <a:rPr lang="de-DE" sz="1620" b="1" err="1">
                  <a:solidFill>
                    <a:srgbClr val="000000"/>
                  </a:solidFill>
                  <a:latin typeface="Trebuchet MS"/>
                </a:rPr>
                <a:t>Stable</a:t>
              </a:r>
              <a:r>
                <a:rPr lang="de-DE" sz="1620" b="1">
                  <a:solidFill>
                    <a:srgbClr val="000000"/>
                  </a:solidFill>
                  <a:latin typeface="Trebuchet MS"/>
                </a:rPr>
                <a:t> Diffusion</a:t>
              </a:r>
              <a:r>
                <a:rPr lang="de-DE" sz="1620">
                  <a:solidFill>
                    <a:srgbClr val="000000"/>
                  </a:solidFill>
                  <a:latin typeface="Trebuchet MS"/>
                </a:rPr>
                <a:t> ist es möglich, täuschend echte Bilder zu erzeugen</a:t>
              </a:r>
            </a:p>
          </p:txBody>
        </p:sp>
        <p:sp>
          <p:nvSpPr>
            <p:cNvPr id="35" name="Rechteck: abgerundete Ecken 34">
              <a:extLst>
                <a:ext uri="{FF2B5EF4-FFF2-40B4-BE49-F238E27FC236}">
                  <a16:creationId xmlns:a16="http://schemas.microsoft.com/office/drawing/2014/main" id="{3F02AD48-C3B4-DF99-3CFB-FF7D54C5B7B6}"/>
                </a:ext>
              </a:extLst>
            </p:cNvPr>
            <p:cNvSpPr/>
            <p:nvPr/>
          </p:nvSpPr>
          <p:spPr>
            <a:xfrm>
              <a:off x="8554002" y="4134488"/>
              <a:ext cx="2279883" cy="577528"/>
            </a:xfrm>
            <a:prstGeom prst="roundRect">
              <a:avLst>
                <a:gd name="adj" fmla="val 30290"/>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620">
                  <a:solidFill>
                    <a:srgbClr val="FFFFFF"/>
                  </a:solidFill>
                  <a:latin typeface="Trebuchet MS"/>
                </a:rPr>
                <a:t>Text-</a:t>
              </a:r>
              <a:r>
                <a:rPr lang="de-DE" sz="1620" err="1">
                  <a:solidFill>
                    <a:srgbClr val="FFFFFF"/>
                  </a:solidFill>
                  <a:latin typeface="Trebuchet MS"/>
                </a:rPr>
                <a:t>to</a:t>
              </a:r>
              <a:r>
                <a:rPr lang="de-DE" sz="1620">
                  <a:solidFill>
                    <a:srgbClr val="FFFFFF"/>
                  </a:solidFill>
                  <a:latin typeface="Trebuchet MS"/>
                </a:rPr>
                <a:t>-Image</a:t>
              </a:r>
            </a:p>
          </p:txBody>
        </p:sp>
      </p:grpSp>
      <p:sp>
        <p:nvSpPr>
          <p:cNvPr id="36" name="Rechteck: abgerundete Ecken 35">
            <a:extLst>
              <a:ext uri="{FF2B5EF4-FFF2-40B4-BE49-F238E27FC236}">
                <a16:creationId xmlns:a16="http://schemas.microsoft.com/office/drawing/2014/main" id="{29C8BA30-4962-FC5F-7689-056B9ABB7803}"/>
              </a:ext>
            </a:extLst>
          </p:cNvPr>
          <p:cNvSpPr/>
          <p:nvPr/>
        </p:nvSpPr>
        <p:spPr>
          <a:xfrm>
            <a:off x="1102765" y="4255915"/>
            <a:ext cx="2494800" cy="1384231"/>
          </a:xfrm>
          <a:prstGeom prst="roundRect">
            <a:avLst>
              <a:gd name="adj" fmla="val 9638"/>
            </a:avLst>
          </a:prstGeom>
          <a:solidFill>
            <a:schemeClr val="bg1"/>
          </a:solidFill>
          <a:ln>
            <a:solidFill>
              <a:srgbClr val="AC788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162000" rtlCol="0" anchor="b"/>
          <a:lstStyle/>
          <a:p>
            <a:pPr defTabSz="822960">
              <a:defRPr/>
            </a:pPr>
            <a:r>
              <a:rPr lang="de-DE" sz="1620" b="1">
                <a:solidFill>
                  <a:srgbClr val="000000"/>
                </a:solidFill>
                <a:latin typeface="Trebuchet MS"/>
              </a:rPr>
              <a:t>NVIDIA</a:t>
            </a:r>
            <a:r>
              <a:rPr lang="de-DE" sz="1620">
                <a:solidFill>
                  <a:srgbClr val="000000"/>
                </a:solidFill>
                <a:latin typeface="Trebuchet MS"/>
              </a:rPr>
              <a:t>s AI erstellt hochauflösende, kohärente Videos</a:t>
            </a:r>
          </a:p>
        </p:txBody>
      </p:sp>
      <p:sp>
        <p:nvSpPr>
          <p:cNvPr id="37" name="Rechteck: abgerundete Ecken 36">
            <a:extLst>
              <a:ext uri="{FF2B5EF4-FFF2-40B4-BE49-F238E27FC236}">
                <a16:creationId xmlns:a16="http://schemas.microsoft.com/office/drawing/2014/main" id="{CB716150-3504-BD98-8D58-472F34328B0E}"/>
              </a:ext>
            </a:extLst>
          </p:cNvPr>
          <p:cNvSpPr/>
          <p:nvPr/>
        </p:nvSpPr>
        <p:spPr>
          <a:xfrm>
            <a:off x="1047424" y="3992759"/>
            <a:ext cx="2051894" cy="519775"/>
          </a:xfrm>
          <a:prstGeom prst="roundRect">
            <a:avLst>
              <a:gd name="adj" fmla="val 30290"/>
            </a:avLst>
          </a:prstGeom>
          <a:solidFill>
            <a:srgbClr val="AC78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620">
                <a:solidFill>
                  <a:srgbClr val="FFFFFF"/>
                </a:solidFill>
                <a:latin typeface="Trebuchet MS"/>
              </a:rPr>
              <a:t>Text-</a:t>
            </a:r>
            <a:r>
              <a:rPr lang="de-DE" sz="1620" err="1">
                <a:solidFill>
                  <a:srgbClr val="FFFFFF"/>
                </a:solidFill>
                <a:latin typeface="Trebuchet MS"/>
              </a:rPr>
              <a:t>to</a:t>
            </a:r>
            <a:r>
              <a:rPr lang="de-DE" sz="1620">
                <a:solidFill>
                  <a:srgbClr val="FFFFFF"/>
                </a:solidFill>
                <a:latin typeface="Trebuchet MS"/>
              </a:rPr>
              <a:t>-Video</a:t>
            </a:r>
          </a:p>
        </p:txBody>
      </p:sp>
      <p:sp>
        <p:nvSpPr>
          <p:cNvPr id="38" name="Rechteck: abgerundete Ecken 37">
            <a:extLst>
              <a:ext uri="{FF2B5EF4-FFF2-40B4-BE49-F238E27FC236}">
                <a16:creationId xmlns:a16="http://schemas.microsoft.com/office/drawing/2014/main" id="{A45C9C6E-BAE5-30AE-6EE0-55AF4CA4C052}"/>
              </a:ext>
            </a:extLst>
          </p:cNvPr>
          <p:cNvSpPr/>
          <p:nvPr/>
        </p:nvSpPr>
        <p:spPr>
          <a:xfrm>
            <a:off x="8592804" y="2046047"/>
            <a:ext cx="2494800" cy="1384231"/>
          </a:xfrm>
          <a:prstGeom prst="roundRect">
            <a:avLst>
              <a:gd name="adj" fmla="val 9638"/>
            </a:avLst>
          </a:prstGeom>
          <a:solidFill>
            <a:schemeClr val="bg1"/>
          </a:solidFill>
          <a:ln>
            <a:solidFill>
              <a:srgbClr val="679DA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162000" rtlCol="0" anchor="b"/>
          <a:lstStyle/>
          <a:p>
            <a:pPr defTabSz="822960">
              <a:defRPr/>
            </a:pPr>
            <a:r>
              <a:rPr lang="de-DE" sz="1620" b="1">
                <a:solidFill>
                  <a:srgbClr val="000000"/>
                </a:solidFill>
                <a:latin typeface="Trebuchet MS"/>
              </a:rPr>
              <a:t>Googles </a:t>
            </a:r>
            <a:r>
              <a:rPr lang="de-DE" sz="1620" b="1" err="1">
                <a:solidFill>
                  <a:srgbClr val="000000"/>
                </a:solidFill>
                <a:latin typeface="Trebuchet MS"/>
              </a:rPr>
              <a:t>MusicLM</a:t>
            </a:r>
            <a:r>
              <a:rPr lang="de-DE" sz="1620" b="1">
                <a:solidFill>
                  <a:srgbClr val="000000"/>
                </a:solidFill>
                <a:latin typeface="Trebuchet MS"/>
              </a:rPr>
              <a:t> </a:t>
            </a:r>
            <a:r>
              <a:rPr lang="de-DE" sz="1620">
                <a:solidFill>
                  <a:srgbClr val="000000"/>
                </a:solidFill>
                <a:latin typeface="Trebuchet MS"/>
              </a:rPr>
              <a:t>erstellt hochwertige, konsistente Musikstücke</a:t>
            </a:r>
          </a:p>
        </p:txBody>
      </p:sp>
      <p:sp>
        <p:nvSpPr>
          <p:cNvPr id="39" name="Rechteck: abgerundete Ecken 38">
            <a:extLst>
              <a:ext uri="{FF2B5EF4-FFF2-40B4-BE49-F238E27FC236}">
                <a16:creationId xmlns:a16="http://schemas.microsoft.com/office/drawing/2014/main" id="{CE216E64-479D-2B28-152C-5F250255576B}"/>
              </a:ext>
            </a:extLst>
          </p:cNvPr>
          <p:cNvSpPr/>
          <p:nvPr/>
        </p:nvSpPr>
        <p:spPr>
          <a:xfrm>
            <a:off x="8526672" y="1786161"/>
            <a:ext cx="2051894" cy="519775"/>
          </a:xfrm>
          <a:prstGeom prst="roundRect">
            <a:avLst>
              <a:gd name="adj" fmla="val 30290"/>
            </a:avLst>
          </a:prstGeom>
          <a:solidFill>
            <a:srgbClr val="679D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620">
                <a:solidFill>
                  <a:srgbClr val="FFFFFF"/>
                </a:solidFill>
                <a:latin typeface="Trebuchet MS"/>
              </a:rPr>
              <a:t>Text-</a:t>
            </a:r>
            <a:r>
              <a:rPr lang="de-DE" sz="1620" err="1">
                <a:solidFill>
                  <a:srgbClr val="FFFFFF"/>
                </a:solidFill>
                <a:latin typeface="Trebuchet MS"/>
              </a:rPr>
              <a:t>to</a:t>
            </a:r>
            <a:r>
              <a:rPr lang="de-DE" sz="1620">
                <a:solidFill>
                  <a:srgbClr val="FFFFFF"/>
                </a:solidFill>
                <a:latin typeface="Trebuchet MS"/>
              </a:rPr>
              <a:t>-Music</a:t>
            </a:r>
          </a:p>
        </p:txBody>
      </p:sp>
      <p:cxnSp>
        <p:nvCxnSpPr>
          <p:cNvPr id="41" name="Verbinder: gewinkelt 40">
            <a:extLst>
              <a:ext uri="{FF2B5EF4-FFF2-40B4-BE49-F238E27FC236}">
                <a16:creationId xmlns:a16="http://schemas.microsoft.com/office/drawing/2014/main" id="{72DB025A-8970-AB16-DA3D-391CF87B6FF7}"/>
              </a:ext>
            </a:extLst>
          </p:cNvPr>
          <p:cNvCxnSpPr>
            <a:cxnSpLocks/>
            <a:stCxn id="35" idx="0"/>
            <a:endCxn id="14" idx="2"/>
          </p:cNvCxnSpPr>
          <p:nvPr/>
        </p:nvCxnSpPr>
        <p:spPr>
          <a:xfrm rot="16200000" flipH="1">
            <a:off x="3014086" y="1210023"/>
            <a:ext cx="992011" cy="2145047"/>
          </a:xfrm>
          <a:prstGeom prst="bentConnector4">
            <a:avLst>
              <a:gd name="adj1" fmla="val -23445"/>
              <a:gd name="adj2" fmla="val 86187"/>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Verbinder: gewinkelt 42">
            <a:extLst>
              <a:ext uri="{FF2B5EF4-FFF2-40B4-BE49-F238E27FC236}">
                <a16:creationId xmlns:a16="http://schemas.microsoft.com/office/drawing/2014/main" id="{7D02D8E7-C508-86AF-4E30-072E202737B3}"/>
              </a:ext>
            </a:extLst>
          </p:cNvPr>
          <p:cNvCxnSpPr>
            <a:cxnSpLocks/>
            <a:stCxn id="17" idx="5"/>
            <a:endCxn id="39" idx="0"/>
          </p:cNvCxnSpPr>
          <p:nvPr/>
        </p:nvCxnSpPr>
        <p:spPr>
          <a:xfrm flipV="1">
            <a:off x="8020662" y="1786159"/>
            <a:ext cx="1531960" cy="886157"/>
          </a:xfrm>
          <a:prstGeom prst="bentConnector4">
            <a:avLst>
              <a:gd name="adj1" fmla="val 23189"/>
              <a:gd name="adj2" fmla="val 126768"/>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DBC5B5F2-5760-9EC9-9C43-56F1F2C044B2}"/>
              </a:ext>
            </a:extLst>
          </p:cNvPr>
          <p:cNvCxnSpPr>
            <a:cxnSpLocks/>
            <a:stCxn id="10" idx="2"/>
            <a:endCxn id="37" idx="0"/>
          </p:cNvCxnSpPr>
          <p:nvPr/>
        </p:nvCxnSpPr>
        <p:spPr>
          <a:xfrm rot="10800000">
            <a:off x="2073373" y="3992762"/>
            <a:ext cx="2084492" cy="907460"/>
          </a:xfrm>
          <a:prstGeom prst="bentConnector4">
            <a:avLst>
              <a:gd name="adj1" fmla="val 13560"/>
              <a:gd name="adj2" fmla="val 12957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Verbinder: gewinkelt 48">
            <a:extLst>
              <a:ext uri="{FF2B5EF4-FFF2-40B4-BE49-F238E27FC236}">
                <a16:creationId xmlns:a16="http://schemas.microsoft.com/office/drawing/2014/main" id="{6E4147B1-B740-A177-CFA1-377256881245}"/>
              </a:ext>
            </a:extLst>
          </p:cNvPr>
          <p:cNvCxnSpPr>
            <a:cxnSpLocks/>
            <a:stCxn id="16" idx="5"/>
            <a:endCxn id="23" idx="0"/>
          </p:cNvCxnSpPr>
          <p:nvPr/>
        </p:nvCxnSpPr>
        <p:spPr>
          <a:xfrm flipV="1">
            <a:off x="7595907" y="4002760"/>
            <a:ext cx="1657702" cy="791228"/>
          </a:xfrm>
          <a:prstGeom prst="bentConnector4">
            <a:avLst>
              <a:gd name="adj1" fmla="val 27920"/>
              <a:gd name="adj2" fmla="val 136325"/>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163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047E4-2096-48B2-F9BD-1B92EF9D8EA9}"/>
              </a:ext>
            </a:extLst>
          </p:cNvPr>
          <p:cNvSpPr>
            <a:spLocks noGrp="1"/>
          </p:cNvSpPr>
          <p:nvPr>
            <p:ph type="title"/>
          </p:nvPr>
        </p:nvSpPr>
        <p:spPr/>
        <p:txBody>
          <a:bodyPr/>
          <a:lstStyle/>
          <a:p>
            <a:r>
              <a:rPr lang="en-US" err="1"/>
              <a:t>Anwendungsmöglichkeiten</a:t>
            </a:r>
            <a:r>
              <a:rPr lang="en-US"/>
              <a:t> von </a:t>
            </a:r>
            <a:r>
              <a:rPr lang="en-US" err="1"/>
              <a:t>ChatGPT</a:t>
            </a:r>
            <a:r>
              <a:rPr lang="en-US"/>
              <a:t> </a:t>
            </a:r>
            <a:r>
              <a:rPr lang="en-US" err="1"/>
              <a:t>im</a:t>
            </a:r>
            <a:r>
              <a:rPr lang="en-US"/>
              <a:t> </a:t>
            </a:r>
            <a:r>
              <a:rPr lang="en-US" err="1"/>
              <a:t>Studium</a:t>
            </a:r>
            <a:endParaRPr lang="en-US"/>
          </a:p>
        </p:txBody>
      </p:sp>
      <p:sp>
        <p:nvSpPr>
          <p:cNvPr id="5" name="Datumsplatzhalter 4">
            <a:extLst>
              <a:ext uri="{FF2B5EF4-FFF2-40B4-BE49-F238E27FC236}">
                <a16:creationId xmlns:a16="http://schemas.microsoft.com/office/drawing/2014/main" id="{79E1B6B5-FE6C-A550-ACB1-BCC989E5DFD5}"/>
              </a:ext>
            </a:extLst>
          </p:cNvPr>
          <p:cNvSpPr>
            <a:spLocks noGrp="1"/>
          </p:cNvSpPr>
          <p:nvPr>
            <p:ph type="dt" sz="half" idx="10"/>
          </p:nvPr>
        </p:nvSpPr>
        <p:spPr/>
        <p:txBody>
          <a:bodyPr/>
          <a:lstStyle/>
          <a:p>
            <a:pPr defTabSz="822960">
              <a:defRPr/>
            </a:pPr>
            <a:fld id="{0547145B-5C78-453B-8533-94D825398551}"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6" name="Foliennummernplatzhalter 5">
            <a:extLst>
              <a:ext uri="{FF2B5EF4-FFF2-40B4-BE49-F238E27FC236}">
                <a16:creationId xmlns:a16="http://schemas.microsoft.com/office/drawing/2014/main" id="{E667A163-6AA6-1761-658D-D9AB979039F3}"/>
              </a:ext>
            </a:extLst>
          </p:cNvPr>
          <p:cNvSpPr>
            <a:spLocks noGrp="1"/>
          </p:cNvSpPr>
          <p:nvPr>
            <p:ph type="sldNum" sz="quarter" idx="12"/>
          </p:nvPr>
        </p:nvSpPr>
        <p:spPr>
          <a:xfrm>
            <a:off x="13600800" y="7901664"/>
            <a:ext cx="365760" cy="124650"/>
          </a:xfrm>
        </p:spPr>
        <p:txBody>
          <a:bodyPr/>
          <a:lstStyle/>
          <a:p>
            <a:pPr algn="r" defTabSz="822960">
              <a:defRPr/>
            </a:pPr>
            <a:fld id="{64647E8F-5052-4581-98D0-7C32D5A45346}" type="slidenum">
              <a:rPr lang="en-US" sz="810">
                <a:solidFill>
                  <a:srgbClr val="889194"/>
                </a:solidFill>
                <a:cs typeface="+mn-cs"/>
              </a:rPr>
              <a:pPr algn="r" defTabSz="822960">
                <a:defRPr/>
              </a:pPr>
              <a:t>28</a:t>
            </a:fld>
            <a:endParaRPr lang="en-US" sz="810">
              <a:solidFill>
                <a:srgbClr val="889194"/>
              </a:solidFill>
              <a:cs typeface="+mn-cs"/>
            </a:endParaRPr>
          </a:p>
        </p:txBody>
      </p:sp>
      <p:pic>
        <p:nvPicPr>
          <p:cNvPr id="8" name="Grafik 7">
            <a:extLst>
              <a:ext uri="{FF2B5EF4-FFF2-40B4-BE49-F238E27FC236}">
                <a16:creationId xmlns:a16="http://schemas.microsoft.com/office/drawing/2014/main" id="{4CA440DD-E86E-5B25-997F-5F5C0B6EA6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73218" y="1647349"/>
            <a:ext cx="6050846" cy="4303397"/>
          </a:xfrm>
          <a:prstGeom prst="rect">
            <a:avLst/>
          </a:prstGeom>
        </p:spPr>
      </p:pic>
      <p:pic>
        <p:nvPicPr>
          <p:cNvPr id="7" name="Grafik 6">
            <a:extLst>
              <a:ext uri="{FF2B5EF4-FFF2-40B4-BE49-F238E27FC236}">
                <a16:creationId xmlns:a16="http://schemas.microsoft.com/office/drawing/2014/main" id="{43A2B654-96C0-9FC0-108E-BDD2E8AFF55B}"/>
              </a:ext>
            </a:extLst>
          </p:cNvPr>
          <p:cNvPicPr>
            <a:picLocks noChangeAspect="1"/>
          </p:cNvPicPr>
          <p:nvPr/>
        </p:nvPicPr>
        <p:blipFill>
          <a:blip r:embed="rId3"/>
          <a:stretch>
            <a:fillRect/>
          </a:stretch>
        </p:blipFill>
        <p:spPr>
          <a:xfrm>
            <a:off x="1152446" y="1453042"/>
            <a:ext cx="3200564" cy="4537943"/>
          </a:xfrm>
          <a:prstGeom prst="rect">
            <a:avLst/>
          </a:prstGeom>
          <a:effectLst>
            <a:outerShdw blurRad="50800" dist="38100" dir="2700000" algn="tl" rotWithShape="0">
              <a:prstClr val="black">
                <a:alpha val="40000"/>
              </a:prstClr>
            </a:outerShdw>
          </a:effectLst>
        </p:spPr>
      </p:pic>
      <p:cxnSp>
        <p:nvCxnSpPr>
          <p:cNvPr id="9" name="Gerader Verbinder 8">
            <a:extLst>
              <a:ext uri="{FF2B5EF4-FFF2-40B4-BE49-F238E27FC236}">
                <a16:creationId xmlns:a16="http://schemas.microsoft.com/office/drawing/2014/main" id="{8CC1377B-AE74-B398-5FCD-E09955CA88B1}"/>
              </a:ext>
            </a:extLst>
          </p:cNvPr>
          <p:cNvCxnSpPr>
            <a:cxnSpLocks/>
          </p:cNvCxnSpPr>
          <p:nvPr/>
        </p:nvCxnSpPr>
        <p:spPr>
          <a:xfrm flipH="1">
            <a:off x="4353009" y="2892107"/>
            <a:ext cx="840023" cy="0"/>
          </a:xfrm>
          <a:prstGeom prst="line">
            <a:avLst/>
          </a:prstGeom>
          <a:ln>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3" name="Datumsplatzhalter 2">
            <a:extLst>
              <a:ext uri="{FF2B5EF4-FFF2-40B4-BE49-F238E27FC236}">
                <a16:creationId xmlns:a16="http://schemas.microsoft.com/office/drawing/2014/main" id="{9414E4F6-0390-F761-102C-C2B1052653A3}"/>
              </a:ext>
            </a:extLst>
          </p:cNvPr>
          <p:cNvSpPr txBox="1">
            <a:spLocks/>
          </p:cNvSpPr>
          <p:nvPr/>
        </p:nvSpPr>
        <p:spPr>
          <a:xfrm>
            <a:off x="1105323" y="6269150"/>
            <a:ext cx="699666"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4" name="Fußzeilenplatzhalter 5">
            <a:extLst>
              <a:ext uri="{FF2B5EF4-FFF2-40B4-BE49-F238E27FC236}">
                <a16:creationId xmlns:a16="http://schemas.microsoft.com/office/drawing/2014/main" id="{B0693328-B6FA-FBB1-1A62-48A56B55C0EF}"/>
              </a:ext>
            </a:extLst>
          </p:cNvPr>
          <p:cNvSpPr>
            <a:spLocks noGrp="1"/>
          </p:cNvSpPr>
          <p:nvPr>
            <p:ph type="ftr" sz="quarter" idx="3"/>
          </p:nvPr>
        </p:nvSpPr>
        <p:spPr>
          <a:xfrm>
            <a:off x="2019890" y="6269150"/>
            <a:ext cx="8152230" cy="125646"/>
          </a:xfrm>
        </p:spPr>
        <p:txBody>
          <a:bodyPr/>
          <a:lstStyle/>
          <a:p>
            <a:pPr defTabSz="822960">
              <a:defRPr/>
            </a:pPr>
            <a:r>
              <a:rPr lang="de-DE" sz="810">
                <a:solidFill>
                  <a:srgbClr val="889194"/>
                </a:solidFill>
                <a:cs typeface="+mn-cs"/>
              </a:rPr>
              <a:t>ABBA | Vortragende*r </a:t>
            </a:r>
            <a:endParaRPr lang="en-US" sz="810">
              <a:solidFill>
                <a:srgbClr val="889194"/>
              </a:solidFill>
              <a:cs typeface="+mn-cs"/>
            </a:endParaRPr>
          </a:p>
        </p:txBody>
      </p:sp>
    </p:spTree>
    <p:extLst>
      <p:ext uri="{BB962C8B-B14F-4D97-AF65-F5344CB8AC3E}">
        <p14:creationId xmlns:p14="http://schemas.microsoft.com/office/powerpoint/2010/main" val="14066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47446"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1. Empfehlung: Gesetz und Prüfungsordnung einhalten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1329595"/>
          </a:xfrm>
        </p:spPr>
        <p:txBody>
          <a:bodyPr/>
          <a:lstStyle/>
          <a:p>
            <a:r>
              <a:rPr lang="de-DE" sz="1440"/>
              <a:t>Einschlägige </a:t>
            </a:r>
            <a:r>
              <a:rPr lang="de-DE" sz="1440" b="1"/>
              <a:t>Gesetze</a:t>
            </a:r>
            <a:r>
              <a:rPr lang="de-DE" sz="1440"/>
              <a:t> müssen in Bezug auf die Nutzung von KI, wie </a:t>
            </a:r>
            <a:r>
              <a:rPr lang="de-DE" sz="1440" err="1"/>
              <a:t>ChatGPT</a:t>
            </a:r>
            <a:r>
              <a:rPr lang="de-DE" sz="1440"/>
              <a:t>, </a:t>
            </a:r>
            <a:r>
              <a:rPr lang="de-DE" sz="1440" b="1"/>
              <a:t>eingehalten</a:t>
            </a:r>
            <a:r>
              <a:rPr lang="de-DE" sz="1440"/>
              <a:t> werden. </a:t>
            </a:r>
          </a:p>
          <a:p>
            <a:r>
              <a:rPr lang="de-DE" sz="1440"/>
              <a:t>Individuelle </a:t>
            </a:r>
            <a:r>
              <a:rPr lang="de-DE" sz="1440" b="1"/>
              <a:t>Vorschriften</a:t>
            </a:r>
            <a:r>
              <a:rPr lang="de-DE" sz="1440"/>
              <a:t> der </a:t>
            </a:r>
            <a:r>
              <a:rPr lang="de-DE" sz="1440" b="1"/>
              <a:t>Universitäten</a:t>
            </a:r>
            <a:r>
              <a:rPr lang="de-DE" sz="1440"/>
              <a:t> müssen </a:t>
            </a:r>
            <a:r>
              <a:rPr lang="de-DE" sz="1440" b="1"/>
              <a:t>beachten</a:t>
            </a:r>
            <a:r>
              <a:rPr lang="de-DE" sz="1440"/>
              <a:t> werden.</a:t>
            </a:r>
          </a:p>
          <a:p>
            <a:r>
              <a:rPr lang="de-DE" sz="1440" b="1"/>
              <a:t>Regeln</a:t>
            </a:r>
            <a:r>
              <a:rPr lang="de-DE" sz="1440"/>
              <a:t> des </a:t>
            </a:r>
            <a:r>
              <a:rPr lang="de-DE" sz="1440" b="1"/>
              <a:t>Zitierens</a:t>
            </a:r>
            <a:r>
              <a:rPr lang="de-DE" sz="1440"/>
              <a:t> müssen </a:t>
            </a:r>
            <a:r>
              <a:rPr lang="de-DE" sz="1440" b="1"/>
              <a:t>berücksichtigt</a:t>
            </a:r>
            <a:r>
              <a:rPr lang="de-DE" sz="1440"/>
              <a:t> werden. </a:t>
            </a:r>
          </a:p>
          <a:p>
            <a:r>
              <a:rPr lang="de-DE" sz="1440"/>
              <a:t>Es muss </a:t>
            </a:r>
            <a:r>
              <a:rPr lang="de-DE" sz="1440" b="1"/>
              <a:t>angegeben</a:t>
            </a:r>
            <a:r>
              <a:rPr lang="de-DE" sz="1440"/>
              <a:t> werden, wenn ein </a:t>
            </a:r>
            <a:r>
              <a:rPr lang="de-DE" sz="1440" b="1"/>
              <a:t>Text</a:t>
            </a:r>
            <a:r>
              <a:rPr lang="de-DE" sz="1440"/>
              <a:t> von einer </a:t>
            </a:r>
            <a:r>
              <a:rPr lang="de-DE" sz="1440" b="1"/>
              <a:t>KI</a:t>
            </a:r>
            <a:r>
              <a:rPr lang="de-DE" sz="1440"/>
              <a:t> erstellt wurde und welche </a:t>
            </a:r>
            <a:r>
              <a:rPr lang="de-DE" sz="1440" b="1"/>
              <a:t>Informationen</a:t>
            </a:r>
            <a:r>
              <a:rPr lang="de-DE" sz="1440"/>
              <a:t> von der </a:t>
            </a:r>
            <a:r>
              <a:rPr lang="de-DE" sz="1440" b="1"/>
              <a:t>KI</a:t>
            </a:r>
            <a:r>
              <a:rPr lang="de-DE" sz="1440"/>
              <a:t> </a:t>
            </a:r>
            <a:r>
              <a:rPr lang="de-DE" sz="1440" b="1"/>
              <a:t>zur Verfügung gestellt wurden.</a:t>
            </a:r>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1. Empfehlung</a:t>
            </a:r>
          </a:p>
        </p:txBody>
      </p:sp>
      <p:grpSp>
        <p:nvGrpSpPr>
          <p:cNvPr id="9" name="Gruppieren 8">
            <a:extLst>
              <a:ext uri="{FF2B5EF4-FFF2-40B4-BE49-F238E27FC236}">
                <a16:creationId xmlns:a16="http://schemas.microsoft.com/office/drawing/2014/main" id="{5B4A0999-0884-64CF-CF07-07C8F691CCB7}"/>
              </a:ext>
            </a:extLst>
          </p:cNvPr>
          <p:cNvGrpSpPr/>
          <p:nvPr/>
        </p:nvGrpSpPr>
        <p:grpSpPr>
          <a:xfrm>
            <a:off x="9271556" y="5049183"/>
            <a:ext cx="698579" cy="725694"/>
            <a:chOff x="7668344" y="5229199"/>
            <a:chExt cx="776199" cy="806327"/>
          </a:xfrm>
        </p:grpSpPr>
        <p:sp>
          <p:nvSpPr>
            <p:cNvPr id="8" name="Ellipse 7">
              <a:extLst>
                <a:ext uri="{FF2B5EF4-FFF2-40B4-BE49-F238E27FC236}">
                  <a16:creationId xmlns:a16="http://schemas.microsoft.com/office/drawing/2014/main" id="{527DBA36-CFF8-260D-8FA6-212E47FC6EB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7" name="Grafik 6" descr="Internet Silhouette">
              <a:extLst>
                <a:ext uri="{FF2B5EF4-FFF2-40B4-BE49-F238E27FC236}">
                  <a16:creationId xmlns:a16="http://schemas.microsoft.com/office/drawing/2014/main" id="{28F5FCCE-7FE9-F0C1-2471-92E5ED300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11" name="Textfeld 10">
            <a:extLst>
              <a:ext uri="{FF2B5EF4-FFF2-40B4-BE49-F238E27FC236}">
                <a16:creationId xmlns:a16="http://schemas.microsoft.com/office/drawing/2014/main" id="{0707120D-48ED-81BF-1D52-83F4487654CA}"/>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190433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2C6AB-957B-8A88-887F-857CC1CACD2B}"/>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3B186798-937D-42F6-7E04-E2153800E83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13449ADE-6D47-2E61-9083-7EDF667AF76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EA30AE2E-F0BB-B855-E27B-E3B52E001286}"/>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Tree>
    <p:extLst>
      <p:ext uri="{BB962C8B-B14F-4D97-AF65-F5344CB8AC3E}">
        <p14:creationId xmlns:p14="http://schemas.microsoft.com/office/powerpoint/2010/main" val="3457743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47446"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2. Empfehlung: Reflektieren der eigenen Lernziele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4"/>
            <a:ext cx="7004472" cy="2880789"/>
          </a:xfrm>
        </p:spPr>
        <p:txBody>
          <a:bodyPr/>
          <a:lstStyle/>
          <a:p>
            <a:r>
              <a:rPr lang="de-DE" sz="1440"/>
              <a:t>Durch generative KI nimmt der Bedarf an </a:t>
            </a:r>
            <a:r>
              <a:rPr lang="de-DE" sz="1440" b="1"/>
              <a:t>Fähigkeiten</a:t>
            </a:r>
            <a:r>
              <a:rPr lang="de-DE" sz="1440"/>
              <a:t>, wie zum Beispiel </a:t>
            </a:r>
            <a:r>
              <a:rPr lang="de-DE" sz="1440" b="1"/>
              <a:t>kritisches </a:t>
            </a:r>
            <a:r>
              <a:rPr lang="de-DE" sz="1440"/>
              <a:t>und</a:t>
            </a:r>
            <a:r>
              <a:rPr lang="de-DE" sz="1440" b="1"/>
              <a:t> strukturiertes Denken</a:t>
            </a:r>
            <a:r>
              <a:rPr lang="de-DE" sz="1440"/>
              <a:t>, zu.</a:t>
            </a:r>
          </a:p>
          <a:p>
            <a:r>
              <a:rPr lang="de-DE" sz="1440" b="1"/>
              <a:t>Kritische Auseinandersetzung und Prüfung </a:t>
            </a:r>
            <a:r>
              <a:rPr lang="de-DE" sz="1440"/>
              <a:t>von </a:t>
            </a:r>
            <a:r>
              <a:rPr lang="de-DE" sz="1440" b="1" err="1"/>
              <a:t>ChatGPT</a:t>
            </a:r>
            <a:r>
              <a:rPr lang="de-DE" sz="1440" b="1"/>
              <a:t> generierten Texten notwendig.</a:t>
            </a:r>
          </a:p>
          <a:p>
            <a:r>
              <a:rPr lang="de-DE" sz="1440" b="1"/>
              <a:t>Komplexe Konzepte </a:t>
            </a:r>
            <a:r>
              <a:rPr lang="de-DE" sz="1440"/>
              <a:t>in kleinere Komponenten aufteilen, da </a:t>
            </a:r>
            <a:r>
              <a:rPr lang="de-DE" sz="1440" err="1"/>
              <a:t>ChatGPT</a:t>
            </a:r>
            <a:r>
              <a:rPr lang="de-DE" sz="1440"/>
              <a:t> besser darin ist, kurze Texte in Form von wenigen Sätzen zu bearbeiten.</a:t>
            </a:r>
            <a:br>
              <a:rPr lang="de-DE" sz="1440"/>
            </a:br>
            <a:r>
              <a:rPr lang="de-DE" sz="1440">
                <a:sym typeface="Wingdings" pitchFamily="2" charset="2"/>
              </a:rPr>
              <a:t> </a:t>
            </a:r>
            <a:r>
              <a:rPr lang="de-DE" sz="1440" b="1">
                <a:sym typeface="Wingdings" pitchFamily="2" charset="2"/>
              </a:rPr>
              <a:t>Strukturiertes Denken </a:t>
            </a:r>
            <a:r>
              <a:rPr lang="de-DE" sz="1440">
                <a:sym typeface="Wingdings" pitchFamily="2" charset="2"/>
              </a:rPr>
              <a:t>daher notwendig</a:t>
            </a:r>
          </a:p>
          <a:p>
            <a:r>
              <a:rPr lang="de-DE" sz="1440"/>
              <a:t>Für eine Nutzung von Tools wie </a:t>
            </a:r>
            <a:r>
              <a:rPr lang="de-DE" sz="1440" err="1"/>
              <a:t>ChatGPT</a:t>
            </a:r>
            <a:r>
              <a:rPr lang="de-DE" sz="1440"/>
              <a:t> ist eine </a:t>
            </a:r>
            <a:r>
              <a:rPr lang="de-DE" sz="1440" b="1"/>
              <a:t>Optimierung einzelner Suchbegriffe </a:t>
            </a:r>
            <a:r>
              <a:rPr lang="de-DE" sz="1440"/>
              <a:t>und </a:t>
            </a:r>
            <a:r>
              <a:rPr lang="de-DE" sz="1440" b="1"/>
              <a:t>Suchstrategien</a:t>
            </a:r>
            <a:r>
              <a:rPr lang="de-DE" sz="1440"/>
              <a:t> notwendig.</a:t>
            </a:r>
            <a:br>
              <a:rPr lang="de-DE" sz="1440"/>
            </a:br>
            <a:r>
              <a:rPr lang="de-DE" sz="1440">
                <a:sym typeface="Wingdings" panose="05000000000000000000" pitchFamily="2" charset="2"/>
              </a:rPr>
              <a:t> </a:t>
            </a:r>
            <a:r>
              <a:rPr lang="de-DE" sz="1440"/>
              <a:t>Daher ist ein </a:t>
            </a:r>
            <a:r>
              <a:rPr lang="de-DE" sz="1440" b="1"/>
              <a:t>Verständnis</a:t>
            </a:r>
            <a:r>
              <a:rPr lang="de-DE" sz="1440"/>
              <a:t> für das korrekte Anwenden von </a:t>
            </a:r>
            <a:r>
              <a:rPr lang="de-DE" sz="1440" err="1"/>
              <a:t>ChatGPT</a:t>
            </a:r>
            <a:r>
              <a:rPr lang="de-DE" sz="1440"/>
              <a:t> </a:t>
            </a:r>
            <a:br>
              <a:rPr lang="de-DE" sz="1440"/>
            </a:br>
            <a:r>
              <a:rPr lang="de-DE" sz="1440"/>
              <a:t>    notwendig.</a:t>
            </a:r>
          </a:p>
          <a:p>
            <a:r>
              <a:rPr lang="de-DE" sz="1440" b="1"/>
              <a:t>Nachdenken über angestrebte Lernziele</a:t>
            </a:r>
            <a:r>
              <a:rPr lang="de-DE" sz="1440"/>
              <a:t>, sodass </a:t>
            </a:r>
            <a:r>
              <a:rPr lang="de-DE" sz="1440" err="1"/>
              <a:t>ChatGPT</a:t>
            </a:r>
            <a:r>
              <a:rPr lang="de-DE" sz="1440"/>
              <a:t> bestmöglich integriert werden und zur Verbesserung oder Ergänzung der eigenen Lernerfahrung beitragen kann.</a:t>
            </a:r>
          </a:p>
          <a:p>
            <a:endParaRPr lang="de-DE" sz="1440">
              <a:sym typeface="Wingdings" pitchFamily="2" charset="2"/>
            </a:endParaRPr>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2. Empfehlung</a:t>
            </a:r>
          </a:p>
        </p:txBody>
      </p:sp>
      <p:grpSp>
        <p:nvGrpSpPr>
          <p:cNvPr id="6" name="Gruppieren 5">
            <a:extLst>
              <a:ext uri="{FF2B5EF4-FFF2-40B4-BE49-F238E27FC236}">
                <a16:creationId xmlns:a16="http://schemas.microsoft.com/office/drawing/2014/main" id="{4C8724E5-CBAE-F3A5-DC3E-6A324700D725}"/>
              </a:ext>
            </a:extLst>
          </p:cNvPr>
          <p:cNvGrpSpPr/>
          <p:nvPr/>
        </p:nvGrpSpPr>
        <p:grpSpPr>
          <a:xfrm>
            <a:off x="9271556" y="5049183"/>
            <a:ext cx="698579" cy="725694"/>
            <a:chOff x="7668344" y="5229199"/>
            <a:chExt cx="776199" cy="806327"/>
          </a:xfrm>
        </p:grpSpPr>
        <p:sp>
          <p:nvSpPr>
            <p:cNvPr id="7" name="Ellipse 6">
              <a:extLst>
                <a:ext uri="{FF2B5EF4-FFF2-40B4-BE49-F238E27FC236}">
                  <a16:creationId xmlns:a16="http://schemas.microsoft.com/office/drawing/2014/main" id="{5DB113FB-5B15-C470-7EF9-237A9735727E}"/>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8" name="Grafik 7" descr="Internet Silhouette">
              <a:extLst>
                <a:ext uri="{FF2B5EF4-FFF2-40B4-BE49-F238E27FC236}">
                  <a16:creationId xmlns:a16="http://schemas.microsoft.com/office/drawing/2014/main" id="{215BA173-E23D-72E7-8C52-7C258AFB30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9" name="Textfeld 8">
            <a:extLst>
              <a:ext uri="{FF2B5EF4-FFF2-40B4-BE49-F238E27FC236}">
                <a16:creationId xmlns:a16="http://schemas.microsoft.com/office/drawing/2014/main" id="{563609CE-10B0-043E-EE60-78FCFEEC50FF}"/>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249288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47446"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3. Empfehlung: </a:t>
            </a:r>
            <a:r>
              <a:rPr lang="de-DE" sz="1800" err="1"/>
              <a:t>ChatGPT</a:t>
            </a:r>
            <a:r>
              <a:rPr lang="de-DE" sz="1800"/>
              <a:t> als Schreibpartner verwenden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2437590"/>
          </a:xfrm>
        </p:spPr>
        <p:txBody>
          <a:bodyPr/>
          <a:lstStyle/>
          <a:p>
            <a:r>
              <a:rPr lang="de-DE" sz="1440" b="1"/>
              <a:t>Kritisches Denken </a:t>
            </a:r>
            <a:r>
              <a:rPr lang="de-DE" sz="1440"/>
              <a:t>und </a:t>
            </a:r>
            <a:r>
              <a:rPr lang="de-DE" sz="1440" b="1"/>
              <a:t>Kreativität</a:t>
            </a:r>
            <a:r>
              <a:rPr lang="de-DE" sz="1440"/>
              <a:t> </a:t>
            </a:r>
            <a:r>
              <a:rPr lang="de-DE" sz="1440" b="1"/>
              <a:t>kann </a:t>
            </a:r>
            <a:r>
              <a:rPr lang="de-DE" sz="1440" b="1" err="1"/>
              <a:t>ChatGPT</a:t>
            </a:r>
            <a:r>
              <a:rPr lang="de-DE" sz="1440" b="1"/>
              <a:t> bei</a:t>
            </a:r>
            <a:r>
              <a:rPr lang="de-DE" sz="1440"/>
              <a:t> </a:t>
            </a:r>
            <a:r>
              <a:rPr lang="de-DE" sz="1440" b="1"/>
              <a:t>Schreibaufgaben</a:t>
            </a:r>
            <a:r>
              <a:rPr lang="de-DE" sz="1440"/>
              <a:t> </a:t>
            </a:r>
            <a:r>
              <a:rPr lang="de-DE" sz="1440" b="1"/>
              <a:t>nicht</a:t>
            </a:r>
            <a:r>
              <a:rPr lang="de-DE" sz="1440"/>
              <a:t> </a:t>
            </a:r>
            <a:r>
              <a:rPr lang="de-DE" sz="1440" b="1"/>
              <a:t>liefern</a:t>
            </a:r>
            <a:r>
              <a:rPr lang="de-DE" sz="1440"/>
              <a:t> </a:t>
            </a:r>
            <a:br>
              <a:rPr lang="de-DE" sz="1440"/>
            </a:br>
            <a:r>
              <a:rPr lang="de-DE" sz="1440">
                <a:sym typeface="Wingdings" pitchFamily="2" charset="2"/>
              </a:rPr>
              <a:t> </a:t>
            </a:r>
            <a:r>
              <a:rPr lang="de-DE" sz="1440" err="1">
                <a:sym typeface="Wingdings" pitchFamily="2" charset="2"/>
              </a:rPr>
              <a:t>ChatGPT</a:t>
            </a:r>
            <a:r>
              <a:rPr lang="de-DE" sz="1440">
                <a:sym typeface="Wingdings" pitchFamily="2" charset="2"/>
              </a:rPr>
              <a:t> </a:t>
            </a:r>
            <a:r>
              <a:rPr lang="de-DE" sz="1440" b="1">
                <a:sym typeface="Wingdings" pitchFamily="2" charset="2"/>
              </a:rPr>
              <a:t>nur</a:t>
            </a:r>
            <a:r>
              <a:rPr lang="de-DE" sz="1440">
                <a:sym typeface="Wingdings" pitchFamily="2" charset="2"/>
              </a:rPr>
              <a:t> als </a:t>
            </a:r>
            <a:r>
              <a:rPr lang="de-DE" sz="1440" b="1">
                <a:sym typeface="Wingdings" pitchFamily="2" charset="2"/>
              </a:rPr>
              <a:t>ergänzendes Werkzeug</a:t>
            </a:r>
            <a:r>
              <a:rPr lang="de-DE" sz="1440">
                <a:sym typeface="Wingdings" pitchFamily="2" charset="2"/>
              </a:rPr>
              <a:t> benutzen </a:t>
            </a:r>
            <a:br>
              <a:rPr lang="de-DE" sz="1440">
                <a:sym typeface="Wingdings" pitchFamily="2" charset="2"/>
              </a:rPr>
            </a:br>
            <a:r>
              <a:rPr lang="de-DE" sz="1440">
                <a:sym typeface="Wingdings" pitchFamily="2" charset="2"/>
              </a:rPr>
              <a:t> </a:t>
            </a:r>
            <a:r>
              <a:rPr lang="de-DE" sz="1440" b="1">
                <a:sym typeface="Wingdings" pitchFamily="2" charset="2"/>
              </a:rPr>
              <a:t>Verantwortung</a:t>
            </a:r>
            <a:r>
              <a:rPr lang="de-DE" sz="1440">
                <a:sym typeface="Wingdings" pitchFamily="2" charset="2"/>
              </a:rPr>
              <a:t> für den </a:t>
            </a:r>
            <a:r>
              <a:rPr lang="de-DE" sz="1440" b="1">
                <a:sym typeface="Wingdings" pitchFamily="2" charset="2"/>
              </a:rPr>
              <a:t>geschriebenen Inhalt liegt </a:t>
            </a:r>
            <a:r>
              <a:rPr lang="de-DE" sz="1440">
                <a:sym typeface="Wingdings" pitchFamily="2" charset="2"/>
              </a:rPr>
              <a:t>somit </a:t>
            </a:r>
            <a:r>
              <a:rPr lang="de-DE" sz="1440" b="1">
                <a:sym typeface="Wingdings" pitchFamily="2" charset="2"/>
              </a:rPr>
              <a:t>weiterhin</a:t>
            </a:r>
            <a:r>
              <a:rPr lang="de-DE" sz="1440">
                <a:sym typeface="Wingdings" pitchFamily="2" charset="2"/>
              </a:rPr>
              <a:t> bei den </a:t>
            </a:r>
            <a:br>
              <a:rPr lang="de-DE" sz="1440">
                <a:sym typeface="Wingdings" pitchFamily="2" charset="2"/>
              </a:rPr>
            </a:br>
            <a:r>
              <a:rPr lang="de-DE" sz="1440">
                <a:sym typeface="Wingdings" pitchFamily="2" charset="2"/>
              </a:rPr>
              <a:t>    </a:t>
            </a:r>
            <a:r>
              <a:rPr lang="de-DE" sz="1440" b="1">
                <a:sym typeface="Wingdings" pitchFamily="2" charset="2"/>
              </a:rPr>
              <a:t>Anwender:innen!</a:t>
            </a:r>
            <a:endParaRPr lang="de-DE" sz="1440" b="1"/>
          </a:p>
          <a:p>
            <a:r>
              <a:rPr lang="de-DE" sz="1440" b="1" err="1"/>
              <a:t>ChatGPT</a:t>
            </a:r>
            <a:r>
              <a:rPr lang="de-DE" sz="1440" b="1"/>
              <a:t> </a:t>
            </a:r>
            <a:r>
              <a:rPr lang="de-DE" sz="1440"/>
              <a:t>ist </a:t>
            </a:r>
            <a:r>
              <a:rPr lang="de-DE" sz="1440" b="1"/>
              <a:t>kein Autor </a:t>
            </a:r>
            <a:r>
              <a:rPr lang="de-DE" sz="1440"/>
              <a:t>und </a:t>
            </a:r>
            <a:r>
              <a:rPr lang="de-DE" sz="1440" b="1"/>
              <a:t>kann daher nicht als Quelle zitiert werden.</a:t>
            </a:r>
          </a:p>
          <a:p>
            <a:r>
              <a:rPr lang="de-DE" sz="1440"/>
              <a:t>Aufgrund der fortlaufenden Generierung neuer Daten sind die </a:t>
            </a:r>
            <a:r>
              <a:rPr lang="de-DE" sz="1440" b="1"/>
              <a:t>Antworten</a:t>
            </a:r>
            <a:r>
              <a:rPr lang="de-DE" sz="1440"/>
              <a:t>, die </a:t>
            </a:r>
            <a:r>
              <a:rPr lang="de-DE" sz="1440" err="1"/>
              <a:t>ChatGPT</a:t>
            </a:r>
            <a:r>
              <a:rPr lang="de-DE" sz="1440"/>
              <a:t> liefert, </a:t>
            </a:r>
            <a:r>
              <a:rPr lang="de-DE" sz="1440" b="1"/>
              <a:t>teilweise</a:t>
            </a:r>
            <a:r>
              <a:rPr lang="de-DE" sz="1440"/>
              <a:t> </a:t>
            </a:r>
            <a:r>
              <a:rPr lang="de-DE" sz="1440" b="1"/>
              <a:t>nicht überprüfbar</a:t>
            </a:r>
            <a:r>
              <a:rPr lang="de-DE" sz="1440"/>
              <a:t>. </a:t>
            </a:r>
          </a:p>
          <a:p>
            <a:r>
              <a:rPr lang="de-DE" sz="1440" b="1">
                <a:sym typeface="Wingdings" pitchFamily="2" charset="2"/>
              </a:rPr>
              <a:t>Anwendung der Grundsätze guter wissenschaftlicher Praxis notwendig.</a:t>
            </a:r>
          </a:p>
          <a:p>
            <a:r>
              <a:rPr lang="de-DE" sz="1440" b="1">
                <a:sym typeface="Wingdings" pitchFamily="2" charset="2"/>
              </a:rPr>
              <a:t>Grenzen der Technologie </a:t>
            </a:r>
            <a:r>
              <a:rPr lang="de-DE" sz="1440">
                <a:sym typeface="Wingdings" pitchFamily="2" charset="2"/>
              </a:rPr>
              <a:t> </a:t>
            </a:r>
            <a:r>
              <a:rPr lang="de-DE" sz="1440" err="1">
                <a:sym typeface="Wingdings" pitchFamily="2" charset="2"/>
              </a:rPr>
              <a:t>ChatGPT</a:t>
            </a:r>
            <a:r>
              <a:rPr lang="de-DE" sz="1440">
                <a:sym typeface="Wingdings" pitchFamily="2" charset="2"/>
              </a:rPr>
              <a:t> kann nicht auf alles eine Antwort geben und ist auf den Datensatz beschränkt, auf den die KI trainiert wurde.</a:t>
            </a:r>
            <a:br>
              <a:rPr lang="de-DE" sz="1440">
                <a:sym typeface="Wingdings" pitchFamily="2" charset="2"/>
              </a:rPr>
            </a:br>
            <a:r>
              <a:rPr lang="de-DE" sz="1440">
                <a:sym typeface="Wingdings" pitchFamily="2" charset="2"/>
              </a:rPr>
              <a:t> </a:t>
            </a:r>
            <a:r>
              <a:rPr lang="de-DE" sz="1440" b="1">
                <a:sym typeface="Wingdings" pitchFamily="2" charset="2"/>
              </a:rPr>
              <a:t>Kritisches Hinterfragen </a:t>
            </a:r>
            <a:r>
              <a:rPr lang="de-DE" sz="1440">
                <a:sym typeface="Wingdings" pitchFamily="2" charset="2"/>
              </a:rPr>
              <a:t>notwendig</a:t>
            </a:r>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3. Empfehlung</a:t>
            </a:r>
          </a:p>
        </p:txBody>
      </p:sp>
      <p:grpSp>
        <p:nvGrpSpPr>
          <p:cNvPr id="6" name="Gruppieren 5">
            <a:extLst>
              <a:ext uri="{FF2B5EF4-FFF2-40B4-BE49-F238E27FC236}">
                <a16:creationId xmlns:a16="http://schemas.microsoft.com/office/drawing/2014/main" id="{EA4E0274-AA70-B356-0AB9-CB4939BFD59E}"/>
              </a:ext>
            </a:extLst>
          </p:cNvPr>
          <p:cNvGrpSpPr/>
          <p:nvPr/>
        </p:nvGrpSpPr>
        <p:grpSpPr>
          <a:xfrm>
            <a:off x="9271556" y="5049183"/>
            <a:ext cx="698579" cy="725694"/>
            <a:chOff x="7668344" y="5229199"/>
            <a:chExt cx="776199" cy="806327"/>
          </a:xfrm>
        </p:grpSpPr>
        <p:sp>
          <p:nvSpPr>
            <p:cNvPr id="7" name="Ellipse 6">
              <a:extLst>
                <a:ext uri="{FF2B5EF4-FFF2-40B4-BE49-F238E27FC236}">
                  <a16:creationId xmlns:a16="http://schemas.microsoft.com/office/drawing/2014/main" id="{564EAF45-77B0-705D-F2EC-C99AAE69D7D2}"/>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8" name="Grafik 7" descr="Internet Silhouette">
              <a:extLst>
                <a:ext uri="{FF2B5EF4-FFF2-40B4-BE49-F238E27FC236}">
                  <a16:creationId xmlns:a16="http://schemas.microsoft.com/office/drawing/2014/main" id="{5312E768-A475-3E2C-1986-9DD8C7B7D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11" name="Textfeld 10">
            <a:extLst>
              <a:ext uri="{FF2B5EF4-FFF2-40B4-BE49-F238E27FC236}">
                <a16:creationId xmlns:a16="http://schemas.microsoft.com/office/drawing/2014/main" id="{700AB809-FAFB-096C-253F-C6FD9F90AB04}"/>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3246985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47446"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3. Empfehlung: </a:t>
            </a:r>
            <a:r>
              <a:rPr lang="de-DE" sz="1800" err="1"/>
              <a:t>ChatGPT</a:t>
            </a:r>
            <a:r>
              <a:rPr lang="de-DE" sz="1800"/>
              <a:t> als Schreibpartner verwenden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1772793"/>
          </a:xfrm>
        </p:spPr>
        <p:txBody>
          <a:bodyPr/>
          <a:lstStyle/>
          <a:p>
            <a:r>
              <a:rPr lang="de-DE" sz="1440" b="1"/>
              <a:t>Antworten</a:t>
            </a:r>
            <a:r>
              <a:rPr lang="de-DE" sz="1440"/>
              <a:t> von </a:t>
            </a:r>
            <a:r>
              <a:rPr lang="de-DE" sz="1440" err="1"/>
              <a:t>ChatGPT</a:t>
            </a:r>
            <a:r>
              <a:rPr lang="de-DE" sz="1440"/>
              <a:t> können teilweise </a:t>
            </a:r>
            <a:r>
              <a:rPr lang="de-DE" sz="1440" b="1"/>
              <a:t>fehlerhaft</a:t>
            </a:r>
            <a:r>
              <a:rPr lang="de-DE" sz="1440"/>
              <a:t> sein! </a:t>
            </a:r>
          </a:p>
          <a:p>
            <a:r>
              <a:rPr lang="de-DE" sz="1440" b="1"/>
              <a:t>Alle Informationen</a:t>
            </a:r>
            <a:r>
              <a:rPr lang="de-DE" sz="1440"/>
              <a:t>, die von KI-generierten Inhalten gewonnen werden, </a:t>
            </a:r>
            <a:r>
              <a:rPr lang="de-DE" sz="1440" b="1"/>
              <a:t>müssen überprüft werden.</a:t>
            </a:r>
          </a:p>
          <a:p>
            <a:r>
              <a:rPr lang="de-DE" sz="1440"/>
              <a:t>Um KI-basierte Tools bestmöglich nutzen zu können, muss ein </a:t>
            </a:r>
            <a:r>
              <a:rPr lang="de-DE" sz="1440" b="1"/>
              <a:t>grundlegendes Verständnis</a:t>
            </a:r>
            <a:r>
              <a:rPr lang="de-DE" sz="1440"/>
              <a:t> geschaffen werden, auch in Bezug auf die </a:t>
            </a:r>
            <a:r>
              <a:rPr lang="de-DE" sz="1440" b="1"/>
              <a:t>Grenzen der Technologie.</a:t>
            </a:r>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3. Empfehlung</a:t>
            </a:r>
          </a:p>
        </p:txBody>
      </p:sp>
      <p:pic>
        <p:nvPicPr>
          <p:cNvPr id="6" name="Grafik 5">
            <a:extLst>
              <a:ext uri="{FF2B5EF4-FFF2-40B4-BE49-F238E27FC236}">
                <a16:creationId xmlns:a16="http://schemas.microsoft.com/office/drawing/2014/main" id="{9BA4791F-081A-F407-AC21-F0BDA2A54FA6}"/>
              </a:ext>
            </a:extLst>
          </p:cNvPr>
          <p:cNvPicPr>
            <a:picLocks noChangeAspect="1"/>
          </p:cNvPicPr>
          <p:nvPr/>
        </p:nvPicPr>
        <p:blipFill rotWithShape="1">
          <a:blip r:embed="rId2"/>
          <a:srcRect t="14175" b="9308"/>
          <a:stretch/>
        </p:blipFill>
        <p:spPr>
          <a:xfrm>
            <a:off x="3392202" y="3836167"/>
            <a:ext cx="5508134" cy="1348697"/>
          </a:xfrm>
          <a:prstGeom prst="rect">
            <a:avLst/>
          </a:prstGeom>
        </p:spPr>
      </p:pic>
      <p:grpSp>
        <p:nvGrpSpPr>
          <p:cNvPr id="7" name="Gruppieren 6">
            <a:extLst>
              <a:ext uri="{FF2B5EF4-FFF2-40B4-BE49-F238E27FC236}">
                <a16:creationId xmlns:a16="http://schemas.microsoft.com/office/drawing/2014/main" id="{42BF9A15-03A6-4927-56AF-0C3F7FCCED73}"/>
              </a:ext>
            </a:extLst>
          </p:cNvPr>
          <p:cNvGrpSpPr/>
          <p:nvPr/>
        </p:nvGrpSpPr>
        <p:grpSpPr>
          <a:xfrm>
            <a:off x="9271556" y="5049183"/>
            <a:ext cx="698579" cy="725694"/>
            <a:chOff x="7668344" y="5229199"/>
            <a:chExt cx="776199" cy="806327"/>
          </a:xfrm>
        </p:grpSpPr>
        <p:sp>
          <p:nvSpPr>
            <p:cNvPr id="8" name="Ellipse 7">
              <a:extLst>
                <a:ext uri="{FF2B5EF4-FFF2-40B4-BE49-F238E27FC236}">
                  <a16:creationId xmlns:a16="http://schemas.microsoft.com/office/drawing/2014/main" id="{A725F0AA-F62F-DAB6-D0EB-C96444B21690}"/>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9" name="Grafik 8" descr="Internet Silhouette">
              <a:extLst>
                <a:ext uri="{FF2B5EF4-FFF2-40B4-BE49-F238E27FC236}">
                  <a16:creationId xmlns:a16="http://schemas.microsoft.com/office/drawing/2014/main" id="{4FA9D51E-3CC0-A31E-14B0-E4134DC193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805" y="5297354"/>
              <a:ext cx="653275" cy="653275"/>
            </a:xfrm>
            <a:prstGeom prst="rect">
              <a:avLst/>
            </a:prstGeom>
          </p:spPr>
        </p:pic>
      </p:grpSp>
      <p:sp>
        <p:nvSpPr>
          <p:cNvPr id="13" name="Textfeld 12">
            <a:extLst>
              <a:ext uri="{FF2B5EF4-FFF2-40B4-BE49-F238E27FC236}">
                <a16:creationId xmlns:a16="http://schemas.microsoft.com/office/drawing/2014/main" id="{ED71F0DA-1A5A-2FB0-80C9-BF9BC606D838}"/>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2961725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4. Empfehlung: </a:t>
            </a:r>
            <a:r>
              <a:rPr lang="de-DE" sz="1800" err="1"/>
              <a:t>ChatGPT</a:t>
            </a:r>
            <a:r>
              <a:rPr lang="de-DE" sz="1800"/>
              <a:t> als Lernpartner nutzen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1551194"/>
          </a:xfrm>
        </p:spPr>
        <p:txBody>
          <a:bodyPr/>
          <a:lstStyle/>
          <a:p>
            <a:r>
              <a:rPr lang="de-DE" sz="1440" err="1"/>
              <a:t>ChatGPT</a:t>
            </a:r>
            <a:r>
              <a:rPr lang="de-DE" sz="1440"/>
              <a:t> steht rund um die Uhr zur Verfügung und kann somit </a:t>
            </a:r>
            <a:r>
              <a:rPr lang="de-DE" sz="1440" b="1"/>
              <a:t>jederzeit</a:t>
            </a:r>
            <a:r>
              <a:rPr lang="de-DE" sz="1440"/>
              <a:t> </a:t>
            </a:r>
            <a:r>
              <a:rPr lang="de-DE" sz="1440" b="1"/>
              <a:t>zum Lernen verwendet </a:t>
            </a:r>
            <a:r>
              <a:rPr lang="de-DE" sz="1440"/>
              <a:t>werden </a:t>
            </a:r>
          </a:p>
          <a:p>
            <a:r>
              <a:rPr lang="de-DE" sz="1440"/>
              <a:t>Beispiel dafür, wie die Integration von KI-Modellen wie </a:t>
            </a:r>
            <a:r>
              <a:rPr lang="de-DE" sz="1440" b="1"/>
              <a:t>GPT-4 </a:t>
            </a:r>
            <a:r>
              <a:rPr lang="de-DE" sz="1440"/>
              <a:t>in </a:t>
            </a:r>
            <a:r>
              <a:rPr lang="de-DE" sz="1440" b="1"/>
              <a:t>bestehenden Lern-Apps</a:t>
            </a:r>
            <a:r>
              <a:rPr lang="de-DE" sz="1440"/>
              <a:t> gelingen kann, hat die Sprachlern-App Duolingo gezeigt</a:t>
            </a:r>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4. Empfehlung</a:t>
            </a:r>
          </a:p>
        </p:txBody>
      </p:sp>
      <p:pic>
        <p:nvPicPr>
          <p:cNvPr id="7" name="Grafik 6">
            <a:extLst>
              <a:ext uri="{FF2B5EF4-FFF2-40B4-BE49-F238E27FC236}">
                <a16:creationId xmlns:a16="http://schemas.microsoft.com/office/drawing/2014/main" id="{FED19C2F-0E08-5A2B-8CA5-EDC9554E7C06}"/>
              </a:ext>
            </a:extLst>
          </p:cNvPr>
          <p:cNvPicPr>
            <a:picLocks noChangeAspect="1"/>
          </p:cNvPicPr>
          <p:nvPr/>
        </p:nvPicPr>
        <p:blipFill rotWithShape="1">
          <a:blip r:embed="rId2"/>
          <a:srcRect t="5362" b="33144"/>
          <a:stretch/>
        </p:blipFill>
        <p:spPr>
          <a:xfrm>
            <a:off x="3651613" y="3174976"/>
            <a:ext cx="4777448" cy="2157121"/>
          </a:xfrm>
          <a:prstGeom prst="rect">
            <a:avLst/>
          </a:prstGeom>
        </p:spPr>
      </p:pic>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805" y="5297354"/>
              <a:ext cx="653275" cy="653275"/>
            </a:xfrm>
            <a:prstGeom prst="rect">
              <a:avLst/>
            </a:prstGeom>
          </p:spPr>
        </p:pic>
      </p:grpSp>
      <p:sp>
        <p:nvSpPr>
          <p:cNvPr id="11" name="Textfeld 10">
            <a:extLst>
              <a:ext uri="{FF2B5EF4-FFF2-40B4-BE49-F238E27FC236}">
                <a16:creationId xmlns:a16="http://schemas.microsoft.com/office/drawing/2014/main" id="{075F2E1E-B234-802E-F213-051BB2682478}"/>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201433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5. Empfehlung: Kommunikation mit </a:t>
            </a:r>
            <a:r>
              <a:rPr lang="de-DE" sz="1800" err="1"/>
              <a:t>ChatGPT</a:t>
            </a:r>
            <a:endParaRPr lang="de-DE" sz="1800"/>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4"/>
            <a:ext cx="7004472" cy="2215991"/>
          </a:xfrm>
        </p:spPr>
        <p:txBody>
          <a:bodyPr/>
          <a:lstStyle/>
          <a:p>
            <a:r>
              <a:rPr lang="de-DE" sz="1440" err="1"/>
              <a:t>ChatGPT</a:t>
            </a:r>
            <a:r>
              <a:rPr lang="de-DE" sz="1440"/>
              <a:t> muss mit </a:t>
            </a:r>
            <a:r>
              <a:rPr lang="de-DE" sz="1440" b="1"/>
              <a:t>spezifischen Informationen </a:t>
            </a:r>
            <a:r>
              <a:rPr lang="de-DE" sz="1440"/>
              <a:t>versorgt werden.</a:t>
            </a:r>
          </a:p>
          <a:p>
            <a:r>
              <a:rPr lang="de-DE" sz="1440"/>
              <a:t>Es sollten zusätzlich Informationen über bspw. den </a:t>
            </a:r>
            <a:r>
              <a:rPr lang="de-DE" sz="1440" b="1"/>
              <a:t>angestrebten Zweck</a:t>
            </a:r>
            <a:r>
              <a:rPr lang="de-DE" sz="1440"/>
              <a:t>, die </a:t>
            </a:r>
            <a:r>
              <a:rPr lang="de-DE" sz="1440" b="1"/>
              <a:t>Zielgruppe</a:t>
            </a:r>
            <a:r>
              <a:rPr lang="de-DE" sz="1440"/>
              <a:t> und den </a:t>
            </a:r>
            <a:r>
              <a:rPr lang="de-DE" sz="1440" b="1"/>
              <a:t>beabsichtigten Ton </a:t>
            </a:r>
            <a:r>
              <a:rPr lang="de-DE" sz="1440"/>
              <a:t>angegeben werden, sodass </a:t>
            </a:r>
            <a:r>
              <a:rPr lang="de-DE" sz="1440" err="1"/>
              <a:t>ChatGPT</a:t>
            </a:r>
            <a:r>
              <a:rPr lang="de-DE" sz="1440"/>
              <a:t> die Aufgabe bestmöglich erfüllen kann. </a:t>
            </a:r>
          </a:p>
          <a:p>
            <a:r>
              <a:rPr lang="de-DE" sz="1440"/>
              <a:t>Sind Ergebnisse von </a:t>
            </a:r>
            <a:r>
              <a:rPr lang="de-DE" sz="1440" err="1"/>
              <a:t>ChatGPT</a:t>
            </a:r>
            <a:r>
              <a:rPr lang="de-DE" sz="1440"/>
              <a:t> </a:t>
            </a:r>
            <a:r>
              <a:rPr lang="de-DE" sz="1440" b="1"/>
              <a:t>nicht zufriedenstellend</a:t>
            </a:r>
            <a:r>
              <a:rPr lang="de-DE" sz="1440"/>
              <a:t>, so können weitere Informationen und </a:t>
            </a:r>
            <a:r>
              <a:rPr lang="de-DE" sz="1440" b="1"/>
              <a:t>Feedback</a:t>
            </a:r>
            <a:r>
              <a:rPr lang="de-DE" sz="1440"/>
              <a:t> gegeben werden, sodass für spätere Anfragen bessere Antworten generiert werden können.  </a:t>
            </a:r>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5.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6" name="Textfeld 5">
            <a:extLst>
              <a:ext uri="{FF2B5EF4-FFF2-40B4-BE49-F238E27FC236}">
                <a16:creationId xmlns:a16="http://schemas.microsoft.com/office/drawing/2014/main" id="{34B96FD4-98FA-4F89-8686-0A69637DC4D0}"/>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1950715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6. Empfehlung: Lernmaterial mit </a:t>
            </a:r>
            <a:r>
              <a:rPr lang="de-DE" sz="1800" err="1"/>
              <a:t>ChatGPT</a:t>
            </a:r>
            <a:r>
              <a:rPr lang="de-DE" sz="1800"/>
              <a:t> zusammenfassen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2437590"/>
          </a:xfrm>
        </p:spPr>
        <p:txBody>
          <a:bodyPr/>
          <a:lstStyle/>
          <a:p>
            <a:r>
              <a:rPr lang="de-DE" sz="1440" err="1"/>
              <a:t>ChatGPT</a:t>
            </a:r>
            <a:r>
              <a:rPr lang="de-DE" sz="1440"/>
              <a:t> kann zum Beispiel für </a:t>
            </a:r>
            <a:r>
              <a:rPr lang="de-DE" sz="1440" b="1"/>
              <a:t>lange Texte </a:t>
            </a:r>
            <a:r>
              <a:rPr lang="de-DE" sz="1440"/>
              <a:t>aus der </a:t>
            </a:r>
            <a:r>
              <a:rPr lang="de-DE" sz="1440" b="1"/>
              <a:t>Vorlesung</a:t>
            </a:r>
            <a:r>
              <a:rPr lang="de-DE" sz="1440"/>
              <a:t> oder </a:t>
            </a:r>
            <a:r>
              <a:rPr lang="de-DE" sz="1440" b="1"/>
              <a:t>Notizen</a:t>
            </a:r>
            <a:r>
              <a:rPr lang="de-DE" sz="1440"/>
              <a:t> und Videos genutzt werden. </a:t>
            </a:r>
          </a:p>
          <a:p>
            <a:r>
              <a:rPr lang="de-DE" sz="1440"/>
              <a:t>Dies ist z. B., um </a:t>
            </a:r>
            <a:r>
              <a:rPr lang="de-DE" sz="1440" b="1"/>
              <a:t>Lernmaterial</a:t>
            </a:r>
            <a:r>
              <a:rPr lang="de-DE" sz="1440"/>
              <a:t> </a:t>
            </a:r>
            <a:r>
              <a:rPr lang="de-DE" sz="1440" b="1"/>
              <a:t>zusammenzufassen</a:t>
            </a:r>
            <a:r>
              <a:rPr lang="de-DE" sz="1440"/>
              <a:t> oder </a:t>
            </a:r>
            <a:r>
              <a:rPr lang="de-DE" sz="1440" b="1"/>
              <a:t>wichtige Aspekte </a:t>
            </a:r>
            <a:r>
              <a:rPr lang="de-DE" sz="1440"/>
              <a:t>des Textes zu </a:t>
            </a:r>
            <a:r>
              <a:rPr lang="de-DE" sz="1440" b="1"/>
              <a:t>identifizieren</a:t>
            </a:r>
          </a:p>
          <a:p>
            <a:r>
              <a:rPr lang="de-DE" sz="1440"/>
              <a:t>Es muss beachtet werden, dass </a:t>
            </a:r>
            <a:r>
              <a:rPr lang="de-DE" sz="1440" b="1"/>
              <a:t>Zusammenfassungen</a:t>
            </a:r>
            <a:r>
              <a:rPr lang="de-DE" sz="1440"/>
              <a:t>, die </a:t>
            </a:r>
            <a:r>
              <a:rPr lang="de-DE" sz="1440" err="1"/>
              <a:t>ChatGPT</a:t>
            </a:r>
            <a:r>
              <a:rPr lang="de-DE" sz="1440"/>
              <a:t> generiert, </a:t>
            </a:r>
            <a:r>
              <a:rPr lang="de-DE" sz="1440" b="1"/>
              <a:t>gegebenenfalls</a:t>
            </a:r>
            <a:r>
              <a:rPr lang="de-DE" sz="1440"/>
              <a:t> </a:t>
            </a:r>
            <a:r>
              <a:rPr lang="de-DE" sz="1440" b="1"/>
              <a:t>nicht alle relevanten Informationen beinhalten!</a:t>
            </a:r>
          </a:p>
          <a:p>
            <a:r>
              <a:rPr lang="de-DE" sz="1440"/>
              <a:t>Möglichkeit, Zusammenfassungen von (YouTube-)Videos auf Grundlage von </a:t>
            </a:r>
            <a:r>
              <a:rPr lang="de-DE" sz="1440" err="1"/>
              <a:t>ChatGPT</a:t>
            </a:r>
            <a:r>
              <a:rPr lang="de-DE" sz="1440"/>
              <a:t> zu erstellen </a:t>
            </a:r>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6.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6" name="Textfeld 5">
            <a:extLst>
              <a:ext uri="{FF2B5EF4-FFF2-40B4-BE49-F238E27FC236}">
                <a16:creationId xmlns:a16="http://schemas.microsoft.com/office/drawing/2014/main" id="{31497338-6270-1D21-2F8A-12D7225EAE6B}"/>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117818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7. Empfehlung: Coding mit </a:t>
            </a:r>
            <a:r>
              <a:rPr lang="de-DE" sz="1800" err="1"/>
              <a:t>ChatGPT</a:t>
            </a:r>
            <a:r>
              <a:rPr lang="de-DE" sz="1800"/>
              <a:t> </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1994392"/>
          </a:xfrm>
        </p:spPr>
        <p:txBody>
          <a:bodyPr/>
          <a:lstStyle/>
          <a:p>
            <a:r>
              <a:rPr lang="de-DE" sz="1440" err="1"/>
              <a:t>ChatGPT</a:t>
            </a:r>
            <a:r>
              <a:rPr lang="de-DE" sz="1440"/>
              <a:t> kann Codes erstellen, korrigieren und optimieren. </a:t>
            </a:r>
          </a:p>
          <a:p>
            <a:endParaRPr lang="de-DE" sz="1440"/>
          </a:p>
          <a:p>
            <a:endParaRPr lang="de-DE" sz="1440"/>
          </a:p>
          <a:p>
            <a:endParaRPr lang="de-DE" sz="1440"/>
          </a:p>
          <a:p>
            <a:endParaRPr lang="de-DE" sz="1440"/>
          </a:p>
          <a:p>
            <a:endParaRPr lang="de-DE" sz="1440"/>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7.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pic>
        <p:nvPicPr>
          <p:cNvPr id="6" name="Grafik 5">
            <a:extLst>
              <a:ext uri="{FF2B5EF4-FFF2-40B4-BE49-F238E27FC236}">
                <a16:creationId xmlns:a16="http://schemas.microsoft.com/office/drawing/2014/main" id="{8AD86602-BBA9-42E9-F03C-0041AFE3A7EB}"/>
              </a:ext>
            </a:extLst>
          </p:cNvPr>
          <p:cNvPicPr>
            <a:picLocks noChangeAspect="1"/>
          </p:cNvPicPr>
          <p:nvPr/>
        </p:nvPicPr>
        <p:blipFill rotWithShape="1">
          <a:blip r:embed="rId4"/>
          <a:srcRect t="8149"/>
          <a:stretch/>
        </p:blipFill>
        <p:spPr>
          <a:xfrm>
            <a:off x="3422081" y="2719043"/>
            <a:ext cx="5102695" cy="2310178"/>
          </a:xfrm>
          <a:prstGeom prst="rect">
            <a:avLst/>
          </a:prstGeom>
        </p:spPr>
      </p:pic>
      <p:sp>
        <p:nvSpPr>
          <p:cNvPr id="7" name="Textfeld 6">
            <a:extLst>
              <a:ext uri="{FF2B5EF4-FFF2-40B4-BE49-F238E27FC236}">
                <a16:creationId xmlns:a16="http://schemas.microsoft.com/office/drawing/2014/main" id="{D3CC923F-4F3A-D11D-39C0-9650E3453A98}"/>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2411656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8. Empfehlung: Beachte die Risiken bei der Nutzung von </a:t>
            </a:r>
            <a:r>
              <a:rPr lang="de-DE" sz="1800" err="1"/>
              <a:t>ChatGPT</a:t>
            </a:r>
            <a:endParaRPr lang="de-DE" sz="1800"/>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3988784"/>
          </a:xfrm>
        </p:spPr>
        <p:txBody>
          <a:bodyPr/>
          <a:lstStyle/>
          <a:p>
            <a:r>
              <a:rPr lang="de-DE" sz="1440"/>
              <a:t>Bei der Nutzung von </a:t>
            </a:r>
            <a:r>
              <a:rPr lang="de-DE" sz="1440" err="1"/>
              <a:t>ChatGPT</a:t>
            </a:r>
            <a:r>
              <a:rPr lang="de-DE" sz="1440"/>
              <a:t> muss darauf geachtet werden, dass mögliche </a:t>
            </a:r>
            <a:r>
              <a:rPr lang="de-DE" sz="1440" b="1"/>
              <a:t>Fehlerquellen</a:t>
            </a:r>
            <a:r>
              <a:rPr lang="de-DE" sz="1440"/>
              <a:t> auftauchen können.</a:t>
            </a:r>
          </a:p>
          <a:p>
            <a:r>
              <a:rPr lang="de-DE" sz="1440"/>
              <a:t>Wenn </a:t>
            </a:r>
            <a:r>
              <a:rPr lang="de-DE" sz="1440" b="1" err="1"/>
              <a:t>ChatGPT</a:t>
            </a:r>
            <a:r>
              <a:rPr lang="de-DE" sz="1440" b="1"/>
              <a:t> laut der Prüfungsordnung </a:t>
            </a:r>
            <a:r>
              <a:rPr lang="de-DE" sz="1440"/>
              <a:t>oder anderen Verordnungen </a:t>
            </a:r>
            <a:r>
              <a:rPr lang="de-DE" sz="1440" b="1"/>
              <a:t>genutzt werden darf</a:t>
            </a:r>
            <a:r>
              <a:rPr lang="de-DE" sz="1440"/>
              <a:t>, sollten </a:t>
            </a:r>
            <a:r>
              <a:rPr lang="de-DE" sz="1440" b="1"/>
              <a:t>generell alle von der KI generierten Codes und Texte reflektiert werden</a:t>
            </a:r>
            <a:r>
              <a:rPr lang="de-DE" sz="1440"/>
              <a:t>. </a:t>
            </a:r>
          </a:p>
          <a:p>
            <a:r>
              <a:rPr lang="de-DE" sz="1440" b="1" err="1"/>
              <a:t>ChatGPT</a:t>
            </a:r>
            <a:r>
              <a:rPr lang="de-DE" sz="1440" b="1"/>
              <a:t> erstellt teilweise nicht existierende Quellen:</a:t>
            </a:r>
          </a:p>
          <a:p>
            <a:pPr marL="275386" lvl="1"/>
            <a:r>
              <a:rPr lang="de-DE" sz="1440" b="1">
                <a:sym typeface="Wingdings" panose="05000000000000000000" pitchFamily="2" charset="2"/>
              </a:rPr>
              <a:t> </a:t>
            </a:r>
            <a:r>
              <a:rPr lang="de-DE" sz="1440">
                <a:sym typeface="Wingdings" pitchFamily="2" charset="2"/>
              </a:rPr>
              <a:t>Gefahr besteht, dass falsche Informationen verbreitet werden</a:t>
            </a:r>
            <a:br>
              <a:rPr lang="de-DE" sz="1440">
                <a:sym typeface="Wingdings" pitchFamily="2" charset="2"/>
              </a:rPr>
            </a:br>
            <a:r>
              <a:rPr lang="de-DE" sz="1440">
                <a:sym typeface="Wingdings" pitchFamily="2" charset="2"/>
              </a:rPr>
              <a:t> Alle Quellen müssen überprüft werden </a:t>
            </a:r>
          </a:p>
          <a:p>
            <a:r>
              <a:rPr lang="de-DE" sz="1440">
                <a:sym typeface="Wingdings" pitchFamily="2" charset="2"/>
              </a:rPr>
              <a:t>Bei der Nutzung von </a:t>
            </a:r>
            <a:r>
              <a:rPr lang="de-DE" sz="1440" err="1">
                <a:sym typeface="Wingdings" pitchFamily="2" charset="2"/>
              </a:rPr>
              <a:t>ChatGPT</a:t>
            </a:r>
            <a:r>
              <a:rPr lang="de-DE" sz="1440">
                <a:sym typeface="Wingdings" pitchFamily="2" charset="2"/>
              </a:rPr>
              <a:t> bestehen Risiken in Bezug auf </a:t>
            </a:r>
            <a:r>
              <a:rPr lang="de-DE" sz="1440" b="1">
                <a:sym typeface="Wingdings" pitchFamily="2" charset="2"/>
              </a:rPr>
              <a:t>Plagiate</a:t>
            </a:r>
            <a:r>
              <a:rPr lang="de-DE" sz="1440">
                <a:sym typeface="Wingdings" pitchFamily="2" charset="2"/>
              </a:rPr>
              <a:t>, </a:t>
            </a:r>
            <a:r>
              <a:rPr lang="de-DE" sz="1440" b="1">
                <a:sym typeface="Wingdings" pitchFamily="2" charset="2"/>
              </a:rPr>
              <a:t>Urheberrechtsverletzungen</a:t>
            </a:r>
            <a:r>
              <a:rPr lang="de-DE" sz="1440">
                <a:sym typeface="Wingdings" pitchFamily="2" charset="2"/>
              </a:rPr>
              <a:t>, </a:t>
            </a:r>
            <a:r>
              <a:rPr lang="de-DE" sz="1440" b="1">
                <a:sym typeface="Wingdings" pitchFamily="2" charset="2"/>
              </a:rPr>
              <a:t>unethisches Verhalten</a:t>
            </a:r>
            <a:r>
              <a:rPr lang="de-DE" sz="1440">
                <a:sym typeface="Wingdings" pitchFamily="2" charset="2"/>
              </a:rPr>
              <a:t>, </a:t>
            </a:r>
            <a:r>
              <a:rPr lang="de-DE" sz="1440" b="1">
                <a:sym typeface="Wingdings" pitchFamily="2" charset="2"/>
              </a:rPr>
              <a:t>rechtswidrige Inhalte oder Fehler</a:t>
            </a:r>
            <a:br>
              <a:rPr lang="de-DE" sz="1440" b="1">
                <a:sym typeface="Wingdings" pitchFamily="2" charset="2"/>
              </a:rPr>
            </a:br>
            <a:r>
              <a:rPr lang="de-DE" sz="1440" b="1">
                <a:sym typeface="Wingdings" pitchFamily="2" charset="2"/>
              </a:rPr>
              <a:t> Konsequenzen</a:t>
            </a:r>
            <a:r>
              <a:rPr lang="de-DE" sz="1440">
                <a:sym typeface="Wingdings" pitchFamily="2" charset="2"/>
              </a:rPr>
              <a:t> müssen von </a:t>
            </a:r>
            <a:r>
              <a:rPr lang="de-DE" sz="1440" b="1" err="1">
                <a:sym typeface="Wingdings" pitchFamily="2" charset="2"/>
              </a:rPr>
              <a:t>Nutzer:innen</a:t>
            </a:r>
            <a:r>
              <a:rPr lang="de-DE" sz="1440" b="1">
                <a:sym typeface="Wingdings" pitchFamily="2" charset="2"/>
              </a:rPr>
              <a:t> getragen werden </a:t>
            </a:r>
            <a:endParaRPr lang="de-DE" sz="1440" b="1"/>
          </a:p>
          <a:p>
            <a:endParaRPr lang="de-DE" sz="1440"/>
          </a:p>
          <a:p>
            <a:endParaRPr lang="de-DE" sz="1440"/>
          </a:p>
          <a:p>
            <a:endParaRPr lang="de-DE" sz="1440"/>
          </a:p>
          <a:p>
            <a:endParaRPr lang="de-DE" sz="1440"/>
          </a:p>
          <a:p>
            <a:endParaRPr lang="de-DE" sz="1440"/>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8.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grpSp>
        <p:nvGrpSpPr>
          <p:cNvPr id="14" name="Gruppieren 13">
            <a:extLst>
              <a:ext uri="{FF2B5EF4-FFF2-40B4-BE49-F238E27FC236}">
                <a16:creationId xmlns:a16="http://schemas.microsoft.com/office/drawing/2014/main" id="{1E571335-D3D6-3086-E098-AD785010E438}"/>
              </a:ext>
            </a:extLst>
          </p:cNvPr>
          <p:cNvGrpSpPr/>
          <p:nvPr/>
        </p:nvGrpSpPr>
        <p:grpSpPr>
          <a:xfrm>
            <a:off x="8636630" y="3141195"/>
            <a:ext cx="794968" cy="743634"/>
            <a:chOff x="8139103" y="1207971"/>
            <a:chExt cx="864096" cy="931334"/>
          </a:xfrm>
        </p:grpSpPr>
        <p:sp>
          <p:nvSpPr>
            <p:cNvPr id="12" name="Gleichschenkliges Dreieck 11">
              <a:extLst>
                <a:ext uri="{FF2B5EF4-FFF2-40B4-BE49-F238E27FC236}">
                  <a16:creationId xmlns:a16="http://schemas.microsoft.com/office/drawing/2014/main" id="{12974C85-8816-CBCD-46EE-1BBB7B470D4A}"/>
                </a:ext>
              </a:extLst>
            </p:cNvPr>
            <p:cNvSpPr/>
            <p:nvPr/>
          </p:nvSpPr>
          <p:spPr>
            <a:xfrm>
              <a:off x="8139103" y="1207971"/>
              <a:ext cx="864096" cy="806327"/>
            </a:xfrm>
            <a:prstGeom prst="triangle">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sp>
          <p:nvSpPr>
            <p:cNvPr id="13" name="Textfeld 12">
              <a:extLst>
                <a:ext uri="{FF2B5EF4-FFF2-40B4-BE49-F238E27FC236}">
                  <a16:creationId xmlns:a16="http://schemas.microsoft.com/office/drawing/2014/main" id="{AF613C67-7431-0706-764F-7E0D0BB607BB}"/>
                </a:ext>
              </a:extLst>
            </p:cNvPr>
            <p:cNvSpPr txBox="1"/>
            <p:nvPr/>
          </p:nvSpPr>
          <p:spPr>
            <a:xfrm>
              <a:off x="8424114" y="1329834"/>
              <a:ext cx="352659" cy="809471"/>
            </a:xfrm>
            <a:prstGeom prst="rect">
              <a:avLst/>
            </a:prstGeom>
            <a:noFill/>
          </p:spPr>
          <p:txBody>
            <a:bodyPr wrap="square" rtlCol="0">
              <a:spAutoFit/>
            </a:bodyPr>
            <a:lstStyle/>
            <a:p>
              <a:pPr fontAlgn="base">
                <a:spcBef>
                  <a:spcPct val="0"/>
                </a:spcBef>
                <a:spcAft>
                  <a:spcPct val="0"/>
                </a:spcAft>
              </a:pPr>
              <a:r>
                <a:rPr lang="de-DE" sz="3600">
                  <a:solidFill>
                    <a:srgbClr val="002060"/>
                  </a:solidFill>
                  <a:latin typeface="Arial" charset="0"/>
                </a:rPr>
                <a:t>!</a:t>
              </a:r>
            </a:p>
          </p:txBody>
        </p:sp>
      </p:grpSp>
      <p:sp>
        <p:nvSpPr>
          <p:cNvPr id="15" name="Textfeld 14">
            <a:extLst>
              <a:ext uri="{FF2B5EF4-FFF2-40B4-BE49-F238E27FC236}">
                <a16:creationId xmlns:a16="http://schemas.microsoft.com/office/drawing/2014/main" id="{ACA308A4-6CC7-D040-44AE-0826F470B195}"/>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398401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8. Empfehlung: Beachte die Risiken bei der Nutzung von </a:t>
            </a:r>
            <a:r>
              <a:rPr lang="de-DE" sz="1800" err="1"/>
              <a:t>ChatGPT</a:t>
            </a:r>
            <a:endParaRPr lang="de-DE" sz="180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8.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grpSp>
        <p:nvGrpSpPr>
          <p:cNvPr id="14" name="Gruppieren 13">
            <a:extLst>
              <a:ext uri="{FF2B5EF4-FFF2-40B4-BE49-F238E27FC236}">
                <a16:creationId xmlns:a16="http://schemas.microsoft.com/office/drawing/2014/main" id="{1E571335-D3D6-3086-E098-AD785010E438}"/>
              </a:ext>
            </a:extLst>
          </p:cNvPr>
          <p:cNvGrpSpPr/>
          <p:nvPr/>
        </p:nvGrpSpPr>
        <p:grpSpPr>
          <a:xfrm>
            <a:off x="9309650" y="1337271"/>
            <a:ext cx="794968" cy="743634"/>
            <a:chOff x="8139103" y="1207971"/>
            <a:chExt cx="864096" cy="931334"/>
          </a:xfrm>
        </p:grpSpPr>
        <p:sp>
          <p:nvSpPr>
            <p:cNvPr id="12" name="Gleichschenkliges Dreieck 11">
              <a:extLst>
                <a:ext uri="{FF2B5EF4-FFF2-40B4-BE49-F238E27FC236}">
                  <a16:creationId xmlns:a16="http://schemas.microsoft.com/office/drawing/2014/main" id="{12974C85-8816-CBCD-46EE-1BBB7B470D4A}"/>
                </a:ext>
              </a:extLst>
            </p:cNvPr>
            <p:cNvSpPr/>
            <p:nvPr/>
          </p:nvSpPr>
          <p:spPr>
            <a:xfrm>
              <a:off x="8139103" y="1207971"/>
              <a:ext cx="864096" cy="806327"/>
            </a:xfrm>
            <a:prstGeom prst="triangle">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sp>
          <p:nvSpPr>
            <p:cNvPr id="13" name="Textfeld 12">
              <a:extLst>
                <a:ext uri="{FF2B5EF4-FFF2-40B4-BE49-F238E27FC236}">
                  <a16:creationId xmlns:a16="http://schemas.microsoft.com/office/drawing/2014/main" id="{AF613C67-7431-0706-764F-7E0D0BB607BB}"/>
                </a:ext>
              </a:extLst>
            </p:cNvPr>
            <p:cNvSpPr txBox="1"/>
            <p:nvPr/>
          </p:nvSpPr>
          <p:spPr>
            <a:xfrm>
              <a:off x="8424114" y="1329834"/>
              <a:ext cx="352659" cy="809471"/>
            </a:xfrm>
            <a:prstGeom prst="rect">
              <a:avLst/>
            </a:prstGeom>
            <a:noFill/>
          </p:spPr>
          <p:txBody>
            <a:bodyPr wrap="square" rtlCol="0">
              <a:spAutoFit/>
            </a:bodyPr>
            <a:lstStyle/>
            <a:p>
              <a:pPr fontAlgn="base">
                <a:spcBef>
                  <a:spcPct val="0"/>
                </a:spcBef>
                <a:spcAft>
                  <a:spcPct val="0"/>
                </a:spcAft>
              </a:pPr>
              <a:r>
                <a:rPr lang="de-DE" sz="3600">
                  <a:solidFill>
                    <a:srgbClr val="002060"/>
                  </a:solidFill>
                  <a:latin typeface="Arial" charset="0"/>
                </a:rPr>
                <a:t>!</a:t>
              </a:r>
            </a:p>
          </p:txBody>
        </p:sp>
      </p:grpSp>
      <p:pic>
        <p:nvPicPr>
          <p:cNvPr id="1026" name="Picture 2">
            <a:extLst>
              <a:ext uri="{FF2B5EF4-FFF2-40B4-BE49-F238E27FC236}">
                <a16:creationId xmlns:a16="http://schemas.microsoft.com/office/drawing/2014/main" id="{BA1E32A5-47DF-79B5-0872-7BC35EB16E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108"/>
          <a:stretch/>
        </p:blipFill>
        <p:spPr bwMode="auto">
          <a:xfrm>
            <a:off x="3633326" y="1895636"/>
            <a:ext cx="5193845" cy="36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5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8. Empfehlung: Beachte die Risiken bei der Nutzung von </a:t>
            </a:r>
            <a:r>
              <a:rPr lang="de-DE" sz="1800" err="1"/>
              <a:t>ChatGPT</a:t>
            </a:r>
            <a:endParaRPr lang="de-DE" sz="180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8.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grpSp>
        <p:nvGrpSpPr>
          <p:cNvPr id="14" name="Gruppieren 13">
            <a:extLst>
              <a:ext uri="{FF2B5EF4-FFF2-40B4-BE49-F238E27FC236}">
                <a16:creationId xmlns:a16="http://schemas.microsoft.com/office/drawing/2014/main" id="{1E571335-D3D6-3086-E098-AD785010E438}"/>
              </a:ext>
            </a:extLst>
          </p:cNvPr>
          <p:cNvGrpSpPr/>
          <p:nvPr/>
        </p:nvGrpSpPr>
        <p:grpSpPr>
          <a:xfrm>
            <a:off x="9309650" y="1337271"/>
            <a:ext cx="794968" cy="743634"/>
            <a:chOff x="8139103" y="1207971"/>
            <a:chExt cx="864096" cy="931334"/>
          </a:xfrm>
        </p:grpSpPr>
        <p:sp>
          <p:nvSpPr>
            <p:cNvPr id="12" name="Gleichschenkliges Dreieck 11">
              <a:extLst>
                <a:ext uri="{FF2B5EF4-FFF2-40B4-BE49-F238E27FC236}">
                  <a16:creationId xmlns:a16="http://schemas.microsoft.com/office/drawing/2014/main" id="{12974C85-8816-CBCD-46EE-1BBB7B470D4A}"/>
                </a:ext>
              </a:extLst>
            </p:cNvPr>
            <p:cNvSpPr/>
            <p:nvPr/>
          </p:nvSpPr>
          <p:spPr>
            <a:xfrm>
              <a:off x="8139103" y="1207971"/>
              <a:ext cx="864096" cy="806327"/>
            </a:xfrm>
            <a:prstGeom prst="triangle">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sp>
          <p:nvSpPr>
            <p:cNvPr id="13" name="Textfeld 12">
              <a:extLst>
                <a:ext uri="{FF2B5EF4-FFF2-40B4-BE49-F238E27FC236}">
                  <a16:creationId xmlns:a16="http://schemas.microsoft.com/office/drawing/2014/main" id="{AF613C67-7431-0706-764F-7E0D0BB607BB}"/>
                </a:ext>
              </a:extLst>
            </p:cNvPr>
            <p:cNvSpPr txBox="1"/>
            <p:nvPr/>
          </p:nvSpPr>
          <p:spPr>
            <a:xfrm>
              <a:off x="8424114" y="1329834"/>
              <a:ext cx="352659" cy="809471"/>
            </a:xfrm>
            <a:prstGeom prst="rect">
              <a:avLst/>
            </a:prstGeom>
            <a:noFill/>
          </p:spPr>
          <p:txBody>
            <a:bodyPr wrap="square" rtlCol="0">
              <a:spAutoFit/>
            </a:bodyPr>
            <a:lstStyle/>
            <a:p>
              <a:pPr fontAlgn="base">
                <a:spcBef>
                  <a:spcPct val="0"/>
                </a:spcBef>
                <a:spcAft>
                  <a:spcPct val="0"/>
                </a:spcAft>
              </a:pPr>
              <a:r>
                <a:rPr lang="de-DE" sz="3600">
                  <a:solidFill>
                    <a:srgbClr val="002060"/>
                  </a:solidFill>
                  <a:latin typeface="Arial" charset="0"/>
                </a:rPr>
                <a:t>!</a:t>
              </a:r>
            </a:p>
          </p:txBody>
        </p:sp>
      </p:grpSp>
      <p:pic>
        <p:nvPicPr>
          <p:cNvPr id="1028" name="Picture 4">
            <a:extLst>
              <a:ext uri="{FF2B5EF4-FFF2-40B4-BE49-F238E27FC236}">
                <a16:creationId xmlns:a16="http://schemas.microsoft.com/office/drawing/2014/main" id="{9CB736D1-AE60-A89B-C0EF-8A6F758740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07"/>
          <a:stretch/>
        </p:blipFill>
        <p:spPr bwMode="auto">
          <a:xfrm>
            <a:off x="2973142" y="2456894"/>
            <a:ext cx="6336506" cy="213150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7CE46697-5125-47B6-A766-33B3D3C8BEFF}"/>
              </a:ext>
            </a:extLst>
          </p:cNvPr>
          <p:cNvSpPr/>
          <p:nvPr/>
        </p:nvSpPr>
        <p:spPr>
          <a:xfrm>
            <a:off x="5447928" y="2647478"/>
            <a:ext cx="64807" cy="109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spTree>
    <p:extLst>
      <p:ext uri="{BB962C8B-B14F-4D97-AF65-F5344CB8AC3E}">
        <p14:creationId xmlns:p14="http://schemas.microsoft.com/office/powerpoint/2010/main" val="11066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6C010CB-152F-4006-8CDB-0C9FE145FBAA}"/>
              </a:ext>
            </a:extLst>
          </p:cNvPr>
          <p:cNvGraphicFramePr>
            <a:graphicFrameLocks noChangeAspect="1"/>
          </p:cNvGraphicFramePr>
          <p:nvPr>
            <p:custDataLst>
              <p:tags r:id="rId1"/>
            </p:custDataLst>
          </p:nvPr>
        </p:nvGraphicFramePr>
        <p:xfrm>
          <a:off x="1639731" y="344331"/>
          <a:ext cx="1429" cy="1429"/>
        </p:xfrm>
        <a:graphic>
          <a:graphicData uri="http://schemas.openxmlformats.org/presentationml/2006/ole">
            <mc:AlternateContent xmlns:mc="http://schemas.openxmlformats.org/markup-compatibility/2006">
              <mc:Choice xmlns:v="urn:schemas-microsoft-com:vml" Requires="v">
                <p:oleObj name="think-cell Folie" r:id="rId5" imgW="344" imgH="344" progId="TCLayout.ActiveDocument.1">
                  <p:embed/>
                </p:oleObj>
              </mc:Choice>
              <mc:Fallback>
                <p:oleObj name="think-cell Folie" r:id="rId5" imgW="344" imgH="344" progId="TCLayout.ActiveDocument.1">
                  <p:embed/>
                  <p:pic>
                    <p:nvPicPr>
                      <p:cNvPr id="5" name="Objekt 4" hidden="1">
                        <a:extLst>
                          <a:ext uri="{FF2B5EF4-FFF2-40B4-BE49-F238E27FC236}">
                            <a16:creationId xmlns:a16="http://schemas.microsoft.com/office/drawing/2014/main" id="{06C010CB-152F-4006-8CDB-0C9FE145FBAA}"/>
                          </a:ext>
                        </a:extLst>
                      </p:cNvPr>
                      <p:cNvPicPr/>
                      <p:nvPr/>
                    </p:nvPicPr>
                    <p:blipFill>
                      <a:blip r:embed="rId6"/>
                      <a:stretch>
                        <a:fillRect/>
                      </a:stretch>
                    </p:blipFill>
                    <p:spPr>
                      <a:xfrm>
                        <a:off x="1639731" y="344331"/>
                        <a:ext cx="1429" cy="1429"/>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A8976E7E-DE23-43EF-82BB-B14A91E86391}"/>
              </a:ext>
            </a:extLst>
          </p:cNvPr>
          <p:cNvSpPr/>
          <p:nvPr>
            <p:custDataLst>
              <p:tags r:id="rId2"/>
            </p:custDataLst>
          </p:nvPr>
        </p:nvSpPr>
        <p:spPr bwMode="auto">
          <a:xfrm>
            <a:off x="1638302" y="342902"/>
            <a:ext cx="142876" cy="142876"/>
          </a:xfrm>
          <a:prstGeom prst="rect">
            <a:avLst/>
          </a:prstGeom>
          <a:noFill/>
          <a:ln w="12700" cap="flat" cmpd="sng" algn="ctr">
            <a:solidFill>
              <a:srgbClr val="C0C0C0"/>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defTabSz="901542"/>
            <a:endParaRPr lang="en-US" sz="2160" b="1">
              <a:ea typeface="+mj-ea"/>
              <a:cs typeface="+mj-cs"/>
              <a:sym typeface="Trebuchet MS" panose="020B0603020202020204" pitchFamily="34" charset="0"/>
            </a:endParaRPr>
          </a:p>
        </p:txBody>
      </p:sp>
      <p:sp>
        <p:nvSpPr>
          <p:cNvPr id="2" name="Titel 1">
            <a:extLst>
              <a:ext uri="{FF2B5EF4-FFF2-40B4-BE49-F238E27FC236}">
                <a16:creationId xmlns:a16="http://schemas.microsoft.com/office/drawing/2014/main" id="{F0A93E21-6EA0-458C-969E-8DD5F6A1E118}"/>
              </a:ext>
            </a:extLst>
          </p:cNvPr>
          <p:cNvSpPr>
            <a:spLocks noGrp="1"/>
          </p:cNvSpPr>
          <p:nvPr>
            <p:ph type="title"/>
          </p:nvPr>
        </p:nvSpPr>
        <p:spPr/>
        <p:txBody>
          <a:bodyPr vert="horz"/>
          <a:lstStyle/>
          <a:p>
            <a:r>
              <a:rPr lang="en-US"/>
              <a:t>Generative AI does not stop at departmental boundaries</a:t>
            </a:r>
          </a:p>
        </p:txBody>
      </p:sp>
      <p:grpSp>
        <p:nvGrpSpPr>
          <p:cNvPr id="21" name="Gruppieren 20">
            <a:extLst>
              <a:ext uri="{FF2B5EF4-FFF2-40B4-BE49-F238E27FC236}">
                <a16:creationId xmlns:a16="http://schemas.microsoft.com/office/drawing/2014/main" id="{E0F41169-4EA4-4B5E-AC1F-0F84D7D9DD7A}"/>
              </a:ext>
            </a:extLst>
          </p:cNvPr>
          <p:cNvGrpSpPr/>
          <p:nvPr/>
        </p:nvGrpSpPr>
        <p:grpSpPr>
          <a:xfrm>
            <a:off x="1831472" y="1834616"/>
            <a:ext cx="8529061" cy="3946849"/>
            <a:chOff x="180531" y="1470950"/>
            <a:chExt cx="9476734" cy="4385388"/>
          </a:xfrm>
        </p:grpSpPr>
        <p:sp>
          <p:nvSpPr>
            <p:cNvPr id="3" name="Rechteck 2">
              <a:extLst>
                <a:ext uri="{FF2B5EF4-FFF2-40B4-BE49-F238E27FC236}">
                  <a16:creationId xmlns:a16="http://schemas.microsoft.com/office/drawing/2014/main" id="{F0100B3B-F8FA-44AE-B2C2-D7DC47E6AAA6}"/>
                </a:ext>
              </a:extLst>
            </p:cNvPr>
            <p:cNvSpPr/>
            <p:nvPr/>
          </p:nvSpPr>
          <p:spPr bwMode="auto">
            <a:xfrm>
              <a:off x="180532" y="1484784"/>
              <a:ext cx="8585896" cy="507513"/>
            </a:xfrm>
            <a:prstGeom prst="rect">
              <a:avLst/>
            </a:prstGeom>
            <a:solidFill>
              <a:schemeClr val="bg1">
                <a:lumMod val="9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marL="648000" defTabSz="901542"/>
              <a:r>
                <a:rPr lang="en-US" sz="1260" b="1">
                  <a:solidFill>
                    <a:schemeClr val="tx2"/>
                  </a:solidFill>
                </a:rPr>
                <a:t>Corporate Infrastructure </a:t>
              </a:r>
              <a:r>
                <a:rPr lang="en-US" sz="1260"/>
                <a:t>| Internal knowledge management</a:t>
              </a:r>
              <a:endParaRPr lang="en-US" sz="1260">
                <a:solidFill>
                  <a:schemeClr val="tx2"/>
                </a:solidFill>
              </a:endParaRPr>
            </a:p>
          </p:txBody>
        </p:sp>
        <p:sp>
          <p:nvSpPr>
            <p:cNvPr id="45" name="Rechteck 44">
              <a:extLst>
                <a:ext uri="{FF2B5EF4-FFF2-40B4-BE49-F238E27FC236}">
                  <a16:creationId xmlns:a16="http://schemas.microsoft.com/office/drawing/2014/main" id="{916508A7-4DF3-4E11-B53A-76E96D23AC0F}"/>
                </a:ext>
              </a:extLst>
            </p:cNvPr>
            <p:cNvSpPr/>
            <p:nvPr/>
          </p:nvSpPr>
          <p:spPr bwMode="auto">
            <a:xfrm>
              <a:off x="180532" y="2030429"/>
              <a:ext cx="8585896" cy="507513"/>
            </a:xfrm>
            <a:prstGeom prst="rect">
              <a:avLst/>
            </a:prstGeom>
            <a:solidFill>
              <a:schemeClr val="bg1">
                <a:lumMod val="9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marL="648000" defTabSz="901542"/>
              <a:r>
                <a:rPr lang="en-US" sz="1260" b="1">
                  <a:solidFill>
                    <a:schemeClr val="tx2"/>
                  </a:solidFill>
                </a:rPr>
                <a:t>Human Resources </a:t>
              </a:r>
              <a:r>
                <a:rPr lang="en-US" sz="1260"/>
                <a:t>|</a:t>
              </a:r>
              <a:r>
                <a:rPr lang="en-US" sz="1260" b="1"/>
                <a:t> </a:t>
              </a:r>
              <a:r>
                <a:rPr lang="en-US" sz="1260"/>
                <a:t>Resume matching &amp; employee training </a:t>
              </a:r>
            </a:p>
          </p:txBody>
        </p:sp>
        <p:sp>
          <p:nvSpPr>
            <p:cNvPr id="46" name="Rechteck 45">
              <a:extLst>
                <a:ext uri="{FF2B5EF4-FFF2-40B4-BE49-F238E27FC236}">
                  <a16:creationId xmlns:a16="http://schemas.microsoft.com/office/drawing/2014/main" id="{5A0BC0AC-CC38-4FA7-8BFE-BEB038618944}"/>
                </a:ext>
              </a:extLst>
            </p:cNvPr>
            <p:cNvSpPr/>
            <p:nvPr/>
          </p:nvSpPr>
          <p:spPr bwMode="auto">
            <a:xfrm>
              <a:off x="180531" y="2576074"/>
              <a:ext cx="8585896" cy="507513"/>
            </a:xfrm>
            <a:prstGeom prst="rect">
              <a:avLst/>
            </a:prstGeom>
            <a:solidFill>
              <a:schemeClr val="bg1">
                <a:lumMod val="9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marL="648000" defTabSz="901542"/>
              <a:r>
                <a:rPr lang="en-US" sz="1260" b="1">
                  <a:solidFill>
                    <a:schemeClr val="tx2"/>
                  </a:solidFill>
                </a:rPr>
                <a:t>Research &amp; Development </a:t>
              </a:r>
              <a:r>
                <a:rPr lang="en-US" sz="1260"/>
                <a:t>| Idea brainstorming &amp; code generation</a:t>
              </a:r>
            </a:p>
          </p:txBody>
        </p:sp>
        <p:sp>
          <p:nvSpPr>
            <p:cNvPr id="51" name="Rechteck 50">
              <a:extLst>
                <a:ext uri="{FF2B5EF4-FFF2-40B4-BE49-F238E27FC236}">
                  <a16:creationId xmlns:a16="http://schemas.microsoft.com/office/drawing/2014/main" id="{36AC34A0-04F5-4BDC-A068-2F866CD00E07}"/>
                </a:ext>
              </a:extLst>
            </p:cNvPr>
            <p:cNvSpPr/>
            <p:nvPr/>
          </p:nvSpPr>
          <p:spPr bwMode="auto">
            <a:xfrm>
              <a:off x="180531" y="3121718"/>
              <a:ext cx="8585896" cy="507513"/>
            </a:xfrm>
            <a:prstGeom prst="rect">
              <a:avLst/>
            </a:prstGeom>
            <a:solidFill>
              <a:schemeClr val="bg1">
                <a:lumMod val="9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marL="648000" defTabSz="901542"/>
              <a:r>
                <a:rPr lang="en-US" sz="1260" b="1">
                  <a:solidFill>
                    <a:schemeClr val="tx2"/>
                  </a:solidFill>
                </a:rPr>
                <a:t>Procurement </a:t>
              </a:r>
              <a:r>
                <a:rPr lang="en-US" sz="1260"/>
                <a:t>| Supplier management &amp; contract management</a:t>
              </a:r>
            </a:p>
          </p:txBody>
        </p:sp>
        <p:sp>
          <p:nvSpPr>
            <p:cNvPr id="52" name="Rechteck 51">
              <a:extLst>
                <a:ext uri="{FF2B5EF4-FFF2-40B4-BE49-F238E27FC236}">
                  <a16:creationId xmlns:a16="http://schemas.microsoft.com/office/drawing/2014/main" id="{2309983D-2E73-423A-ABE4-4B1110F25C04}"/>
                </a:ext>
              </a:extLst>
            </p:cNvPr>
            <p:cNvSpPr/>
            <p:nvPr/>
          </p:nvSpPr>
          <p:spPr bwMode="auto">
            <a:xfrm>
              <a:off x="180533" y="3698056"/>
              <a:ext cx="1683507" cy="2158282"/>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Inbound logistics</a:t>
              </a:r>
            </a:p>
            <a:p>
              <a:pPr algn="ctr" defTabSz="901542"/>
              <a:endParaRPr lang="en-US" sz="1260" b="1">
                <a:solidFill>
                  <a:schemeClr val="tx2"/>
                </a:solidFill>
              </a:endParaRPr>
            </a:p>
            <a:p>
              <a:pPr algn="ctr" defTabSz="901542"/>
              <a:endParaRPr lang="en-US" sz="1260"/>
            </a:p>
            <a:p>
              <a:pPr algn="ctr" defTabSz="901542"/>
              <a:r>
                <a:rPr lang="en-US" sz="1260"/>
                <a:t>Automation of ordering processes</a:t>
              </a:r>
            </a:p>
          </p:txBody>
        </p:sp>
        <p:sp>
          <p:nvSpPr>
            <p:cNvPr id="67" name="Rechteck 66">
              <a:extLst>
                <a:ext uri="{FF2B5EF4-FFF2-40B4-BE49-F238E27FC236}">
                  <a16:creationId xmlns:a16="http://schemas.microsoft.com/office/drawing/2014/main" id="{DF401809-9395-4216-9E83-6D79BF3CF79A}"/>
                </a:ext>
              </a:extLst>
            </p:cNvPr>
            <p:cNvSpPr/>
            <p:nvPr/>
          </p:nvSpPr>
          <p:spPr bwMode="auto">
            <a:xfrm>
              <a:off x="1906131" y="3698056"/>
              <a:ext cx="1683507" cy="2158282"/>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Production/ Operation</a:t>
              </a:r>
            </a:p>
            <a:p>
              <a:pPr algn="ctr" defTabSz="901542"/>
              <a:endParaRPr lang="en-US" sz="1260" b="1">
                <a:solidFill>
                  <a:schemeClr val="tx2"/>
                </a:solidFill>
              </a:endParaRPr>
            </a:p>
            <a:p>
              <a:pPr algn="ctr" defTabSz="901542"/>
              <a:r>
                <a:rPr lang="en-US" sz="1260"/>
                <a:t>Quality Management</a:t>
              </a:r>
            </a:p>
          </p:txBody>
        </p:sp>
        <p:sp>
          <p:nvSpPr>
            <p:cNvPr id="68" name="Rechteck 67">
              <a:extLst>
                <a:ext uri="{FF2B5EF4-FFF2-40B4-BE49-F238E27FC236}">
                  <a16:creationId xmlns:a16="http://schemas.microsoft.com/office/drawing/2014/main" id="{983B3A7B-CC02-4A50-9360-D12D5CE2CDAB}"/>
                </a:ext>
              </a:extLst>
            </p:cNvPr>
            <p:cNvSpPr/>
            <p:nvPr/>
          </p:nvSpPr>
          <p:spPr bwMode="auto">
            <a:xfrm>
              <a:off x="3631728" y="3698056"/>
              <a:ext cx="1683507" cy="2158282"/>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Marketing/</a:t>
              </a:r>
            </a:p>
            <a:p>
              <a:pPr algn="ctr" defTabSz="901542"/>
              <a:r>
                <a:rPr lang="en-US" sz="1260" b="1">
                  <a:solidFill>
                    <a:schemeClr val="tx2"/>
                  </a:solidFill>
                </a:rPr>
                <a:t>Sales</a:t>
              </a:r>
            </a:p>
            <a:p>
              <a:pPr algn="ctr" defTabSz="901542"/>
              <a:endParaRPr lang="en-US" sz="1260" b="1">
                <a:solidFill>
                  <a:schemeClr val="tx2"/>
                </a:solidFill>
              </a:endParaRPr>
            </a:p>
            <a:p>
              <a:pPr algn="ctr" defTabSz="901542"/>
              <a:r>
                <a:rPr lang="en-US" sz="1260" err="1"/>
                <a:t>Personalised</a:t>
              </a:r>
              <a:r>
                <a:rPr lang="en-US" sz="1260"/>
                <a:t> marketing campaigns</a:t>
              </a:r>
            </a:p>
          </p:txBody>
        </p:sp>
        <p:sp>
          <p:nvSpPr>
            <p:cNvPr id="69" name="Rechteck 68">
              <a:extLst>
                <a:ext uri="{FF2B5EF4-FFF2-40B4-BE49-F238E27FC236}">
                  <a16:creationId xmlns:a16="http://schemas.microsoft.com/office/drawing/2014/main" id="{08862E90-AFBC-4A6F-A3E5-34CF6B195242}"/>
                </a:ext>
              </a:extLst>
            </p:cNvPr>
            <p:cNvSpPr/>
            <p:nvPr/>
          </p:nvSpPr>
          <p:spPr bwMode="auto">
            <a:xfrm>
              <a:off x="5357326" y="3698056"/>
              <a:ext cx="1683507" cy="2158282"/>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Outbound logistics</a:t>
              </a:r>
            </a:p>
            <a:p>
              <a:pPr algn="ctr" defTabSz="901542"/>
              <a:endParaRPr lang="en-US" sz="1260" b="1">
                <a:solidFill>
                  <a:schemeClr val="tx2"/>
                </a:solidFill>
              </a:endParaRPr>
            </a:p>
            <a:p>
              <a:pPr algn="ctr" defTabSz="901542"/>
              <a:r>
                <a:rPr lang="en-US" sz="1260"/>
                <a:t>Automation of sales processes</a:t>
              </a:r>
            </a:p>
          </p:txBody>
        </p:sp>
        <p:sp>
          <p:nvSpPr>
            <p:cNvPr id="70" name="Rechteck 69">
              <a:extLst>
                <a:ext uri="{FF2B5EF4-FFF2-40B4-BE49-F238E27FC236}">
                  <a16:creationId xmlns:a16="http://schemas.microsoft.com/office/drawing/2014/main" id="{8899D972-F7C7-4D3E-84B5-EBF3DE8229B1}"/>
                </a:ext>
              </a:extLst>
            </p:cNvPr>
            <p:cNvSpPr/>
            <p:nvPr/>
          </p:nvSpPr>
          <p:spPr bwMode="auto">
            <a:xfrm>
              <a:off x="7082922" y="3698056"/>
              <a:ext cx="1683507" cy="2158282"/>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a:p>
              <a:pPr algn="ctr" defTabSz="901542"/>
              <a:endParaRPr lang="en-US" sz="1260" b="1">
                <a:solidFill>
                  <a:schemeClr val="tx2"/>
                </a:solidFill>
              </a:endParaRPr>
            </a:p>
            <a:p>
              <a:pPr algn="ctr" defTabSz="901542"/>
              <a:endParaRPr lang="en-US" sz="1260" b="1">
                <a:solidFill>
                  <a:schemeClr val="tx2"/>
                </a:solidFill>
              </a:endParaRPr>
            </a:p>
            <a:p>
              <a:pPr algn="ctr" defTabSz="901542"/>
              <a:r>
                <a:rPr lang="en-US" sz="1260" b="1">
                  <a:solidFill>
                    <a:schemeClr val="tx2"/>
                  </a:solidFill>
                </a:rPr>
                <a:t>Customer service</a:t>
              </a:r>
            </a:p>
            <a:p>
              <a:pPr algn="ctr" defTabSz="901542"/>
              <a:endParaRPr lang="en-US" sz="1260" b="1"/>
            </a:p>
            <a:p>
              <a:pPr algn="ctr" defTabSz="901542"/>
              <a:endParaRPr lang="en-US" sz="1260" b="1"/>
            </a:p>
            <a:p>
              <a:pPr algn="ctr" defTabSz="901542"/>
              <a:r>
                <a:rPr lang="en-US" sz="1260"/>
                <a:t>AI-powered chatbots</a:t>
              </a:r>
            </a:p>
          </p:txBody>
        </p:sp>
        <p:sp>
          <p:nvSpPr>
            <p:cNvPr id="15" name="Ellipse 14">
              <a:extLst>
                <a:ext uri="{FF2B5EF4-FFF2-40B4-BE49-F238E27FC236}">
                  <a16:creationId xmlns:a16="http://schemas.microsoft.com/office/drawing/2014/main" id="{66806735-6A60-4443-A0D4-5A27F9B9CE9C}"/>
                </a:ext>
              </a:extLst>
            </p:cNvPr>
            <p:cNvSpPr/>
            <p:nvPr/>
          </p:nvSpPr>
          <p:spPr bwMode="auto">
            <a:xfrm>
              <a:off x="248736" y="1527077"/>
              <a:ext cx="422927" cy="422927"/>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sp>
          <p:nvSpPr>
            <p:cNvPr id="71" name="Ellipse 70">
              <a:extLst>
                <a:ext uri="{FF2B5EF4-FFF2-40B4-BE49-F238E27FC236}">
                  <a16:creationId xmlns:a16="http://schemas.microsoft.com/office/drawing/2014/main" id="{50D522CB-CB7A-4241-BBB3-86893A438D79}"/>
                </a:ext>
              </a:extLst>
            </p:cNvPr>
            <p:cNvSpPr/>
            <p:nvPr/>
          </p:nvSpPr>
          <p:spPr bwMode="auto">
            <a:xfrm>
              <a:off x="248736" y="2072721"/>
              <a:ext cx="422927" cy="422927"/>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sp>
          <p:nvSpPr>
            <p:cNvPr id="72" name="Ellipse 71">
              <a:extLst>
                <a:ext uri="{FF2B5EF4-FFF2-40B4-BE49-F238E27FC236}">
                  <a16:creationId xmlns:a16="http://schemas.microsoft.com/office/drawing/2014/main" id="{8D8935CE-5781-4AAA-8BFE-DA3477F4A326}"/>
                </a:ext>
              </a:extLst>
            </p:cNvPr>
            <p:cNvSpPr/>
            <p:nvPr/>
          </p:nvSpPr>
          <p:spPr bwMode="auto">
            <a:xfrm>
              <a:off x="248736" y="2618366"/>
              <a:ext cx="422927" cy="422927"/>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sp>
          <p:nvSpPr>
            <p:cNvPr id="73" name="Ellipse 72">
              <a:extLst>
                <a:ext uri="{FF2B5EF4-FFF2-40B4-BE49-F238E27FC236}">
                  <a16:creationId xmlns:a16="http://schemas.microsoft.com/office/drawing/2014/main" id="{8C244554-DBCD-4B98-A31A-9379F19AFE40}"/>
                </a:ext>
              </a:extLst>
            </p:cNvPr>
            <p:cNvSpPr/>
            <p:nvPr/>
          </p:nvSpPr>
          <p:spPr bwMode="auto">
            <a:xfrm>
              <a:off x="248736" y="3164011"/>
              <a:ext cx="422927" cy="422927"/>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17" name="Grafik 16" descr="Programmierer">
              <a:extLst>
                <a:ext uri="{FF2B5EF4-FFF2-40B4-BE49-F238E27FC236}">
                  <a16:creationId xmlns:a16="http://schemas.microsoft.com/office/drawing/2014/main" id="{60A2C483-4ADA-45DE-94E0-2D8215BDF1A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1029" y="2115014"/>
              <a:ext cx="338342" cy="338342"/>
            </a:xfrm>
            <a:prstGeom prst="rect">
              <a:avLst/>
            </a:prstGeom>
          </p:spPr>
        </p:pic>
        <p:pic>
          <p:nvPicPr>
            <p:cNvPr id="19" name="Grafik 18" descr="Glühlampe">
              <a:extLst>
                <a:ext uri="{FF2B5EF4-FFF2-40B4-BE49-F238E27FC236}">
                  <a16:creationId xmlns:a16="http://schemas.microsoft.com/office/drawing/2014/main" id="{448DA043-AE64-4D68-A437-360D5EDF569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1029" y="2660659"/>
              <a:ext cx="338342" cy="338342"/>
            </a:xfrm>
            <a:prstGeom prst="rect">
              <a:avLst/>
            </a:prstGeom>
          </p:spPr>
        </p:pic>
        <p:pic>
          <p:nvPicPr>
            <p:cNvPr id="29" name="Grafik 28" descr="LKW">
              <a:extLst>
                <a:ext uri="{FF2B5EF4-FFF2-40B4-BE49-F238E27FC236}">
                  <a16:creationId xmlns:a16="http://schemas.microsoft.com/office/drawing/2014/main" id="{C26AE6E3-603E-448A-9343-673341D486C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91029" y="3206304"/>
              <a:ext cx="338342" cy="338342"/>
            </a:xfrm>
            <a:prstGeom prst="rect">
              <a:avLst/>
            </a:prstGeom>
          </p:spPr>
        </p:pic>
        <p:pic>
          <p:nvPicPr>
            <p:cNvPr id="30723" name="Grafik 30722" descr="Verbindungen">
              <a:extLst>
                <a:ext uri="{FF2B5EF4-FFF2-40B4-BE49-F238E27FC236}">
                  <a16:creationId xmlns:a16="http://schemas.microsoft.com/office/drawing/2014/main" id="{151E398B-C6A8-4FAA-A5F9-0795B4289EE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91029" y="1569369"/>
              <a:ext cx="338342" cy="338342"/>
            </a:xfrm>
            <a:prstGeom prst="rect">
              <a:avLst/>
            </a:prstGeom>
          </p:spPr>
        </p:pic>
        <p:grpSp>
          <p:nvGrpSpPr>
            <p:cNvPr id="9" name="Gruppieren 8">
              <a:extLst>
                <a:ext uri="{FF2B5EF4-FFF2-40B4-BE49-F238E27FC236}">
                  <a16:creationId xmlns:a16="http://schemas.microsoft.com/office/drawing/2014/main" id="{070DAC87-1934-4D7E-82A9-61CC579CA52A}"/>
                </a:ext>
              </a:extLst>
            </p:cNvPr>
            <p:cNvGrpSpPr/>
            <p:nvPr/>
          </p:nvGrpSpPr>
          <p:grpSpPr>
            <a:xfrm>
              <a:off x="809886" y="3874062"/>
              <a:ext cx="424800" cy="424800"/>
              <a:chOff x="681099" y="3738978"/>
              <a:chExt cx="676684" cy="676684"/>
            </a:xfrm>
          </p:grpSpPr>
          <p:sp>
            <p:nvSpPr>
              <p:cNvPr id="74" name="Ellipse 73">
                <a:extLst>
                  <a:ext uri="{FF2B5EF4-FFF2-40B4-BE49-F238E27FC236}">
                    <a16:creationId xmlns:a16="http://schemas.microsoft.com/office/drawing/2014/main" id="{20CE0892-FA6B-47BD-ABD5-F0A4888EA863}"/>
                  </a:ext>
                </a:extLst>
              </p:cNvPr>
              <p:cNvSpPr/>
              <p:nvPr/>
            </p:nvSpPr>
            <p:spPr bwMode="auto">
              <a:xfrm>
                <a:off x="681099" y="3738978"/>
                <a:ext cx="676684" cy="676684"/>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30738" name="Grafik 30737" descr="Sackkarre">
                <a:extLst>
                  <a:ext uri="{FF2B5EF4-FFF2-40B4-BE49-F238E27FC236}">
                    <a16:creationId xmlns:a16="http://schemas.microsoft.com/office/drawing/2014/main" id="{3FC3FD0F-4865-490E-A988-B533A0E669A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4933" y="3772812"/>
                <a:ext cx="609015" cy="609015"/>
              </a:xfrm>
              <a:prstGeom prst="rect">
                <a:avLst/>
              </a:prstGeom>
            </p:spPr>
          </p:pic>
        </p:grpSp>
        <p:grpSp>
          <p:nvGrpSpPr>
            <p:cNvPr id="11" name="Gruppieren 10">
              <a:extLst>
                <a:ext uri="{FF2B5EF4-FFF2-40B4-BE49-F238E27FC236}">
                  <a16:creationId xmlns:a16="http://schemas.microsoft.com/office/drawing/2014/main" id="{9E5C76B8-F57B-4D08-AFB6-49B358DE2365}"/>
                </a:ext>
              </a:extLst>
            </p:cNvPr>
            <p:cNvGrpSpPr/>
            <p:nvPr/>
          </p:nvGrpSpPr>
          <p:grpSpPr>
            <a:xfrm>
              <a:off x="4261084" y="3878562"/>
              <a:ext cx="424800" cy="424800"/>
              <a:chOff x="4135140" y="3738978"/>
              <a:chExt cx="676684" cy="676684"/>
            </a:xfrm>
          </p:grpSpPr>
          <p:sp>
            <p:nvSpPr>
              <p:cNvPr id="76" name="Ellipse 75">
                <a:extLst>
                  <a:ext uri="{FF2B5EF4-FFF2-40B4-BE49-F238E27FC236}">
                    <a16:creationId xmlns:a16="http://schemas.microsoft.com/office/drawing/2014/main" id="{EC134551-79A1-459F-B72A-321D2F44DCE9}"/>
                  </a:ext>
                </a:extLst>
              </p:cNvPr>
              <p:cNvSpPr/>
              <p:nvPr/>
            </p:nvSpPr>
            <p:spPr bwMode="auto">
              <a:xfrm>
                <a:off x="4135140" y="3738978"/>
                <a:ext cx="676684" cy="676684"/>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30740" name="Grafik 30739" descr="Warenkorb">
                <a:extLst>
                  <a:ext uri="{FF2B5EF4-FFF2-40B4-BE49-F238E27FC236}">
                    <a16:creationId xmlns:a16="http://schemas.microsoft.com/office/drawing/2014/main" id="{8D003DAB-50FE-4E63-8A72-38AF4AAD493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208994" y="3812832"/>
                <a:ext cx="547263" cy="547263"/>
              </a:xfrm>
              <a:prstGeom prst="rect">
                <a:avLst/>
              </a:prstGeom>
            </p:spPr>
          </p:pic>
        </p:grpSp>
        <p:grpSp>
          <p:nvGrpSpPr>
            <p:cNvPr id="13" name="Gruppieren 12">
              <a:extLst>
                <a:ext uri="{FF2B5EF4-FFF2-40B4-BE49-F238E27FC236}">
                  <a16:creationId xmlns:a16="http://schemas.microsoft.com/office/drawing/2014/main" id="{4A03D361-946C-426C-A7F8-16E0F7CF66EF}"/>
                </a:ext>
              </a:extLst>
            </p:cNvPr>
            <p:cNvGrpSpPr/>
            <p:nvPr/>
          </p:nvGrpSpPr>
          <p:grpSpPr>
            <a:xfrm>
              <a:off x="7712274" y="3865504"/>
              <a:ext cx="424800" cy="424800"/>
              <a:chOff x="7586333" y="3738978"/>
              <a:chExt cx="676684" cy="676684"/>
            </a:xfrm>
          </p:grpSpPr>
          <p:sp>
            <p:nvSpPr>
              <p:cNvPr id="78" name="Ellipse 77">
                <a:extLst>
                  <a:ext uri="{FF2B5EF4-FFF2-40B4-BE49-F238E27FC236}">
                    <a16:creationId xmlns:a16="http://schemas.microsoft.com/office/drawing/2014/main" id="{D5281AD3-13FC-48B2-A27E-F7DED129A2D2}"/>
                  </a:ext>
                </a:extLst>
              </p:cNvPr>
              <p:cNvSpPr/>
              <p:nvPr/>
            </p:nvSpPr>
            <p:spPr bwMode="auto">
              <a:xfrm>
                <a:off x="7586333" y="3738978"/>
                <a:ext cx="676684" cy="676684"/>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30742" name="Grafik 30741" descr="Callcenter">
                <a:extLst>
                  <a:ext uri="{FF2B5EF4-FFF2-40B4-BE49-F238E27FC236}">
                    <a16:creationId xmlns:a16="http://schemas.microsoft.com/office/drawing/2014/main" id="{3C0F9709-415C-4927-8543-62643441C9CA}"/>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620167" y="3772812"/>
                <a:ext cx="609015" cy="609015"/>
              </a:xfrm>
              <a:prstGeom prst="rect">
                <a:avLst/>
              </a:prstGeom>
            </p:spPr>
          </p:pic>
        </p:grpSp>
        <p:grpSp>
          <p:nvGrpSpPr>
            <p:cNvPr id="10" name="Gruppieren 9">
              <a:extLst>
                <a:ext uri="{FF2B5EF4-FFF2-40B4-BE49-F238E27FC236}">
                  <a16:creationId xmlns:a16="http://schemas.microsoft.com/office/drawing/2014/main" id="{C79A0084-0ACE-4E44-AB84-11CA589024D4}"/>
                </a:ext>
              </a:extLst>
            </p:cNvPr>
            <p:cNvGrpSpPr/>
            <p:nvPr/>
          </p:nvGrpSpPr>
          <p:grpSpPr>
            <a:xfrm>
              <a:off x="2535484" y="3874062"/>
              <a:ext cx="424800" cy="424800"/>
              <a:chOff x="2409542" y="3738978"/>
              <a:chExt cx="676684" cy="676684"/>
            </a:xfrm>
          </p:grpSpPr>
          <p:sp>
            <p:nvSpPr>
              <p:cNvPr id="75" name="Ellipse 74">
                <a:extLst>
                  <a:ext uri="{FF2B5EF4-FFF2-40B4-BE49-F238E27FC236}">
                    <a16:creationId xmlns:a16="http://schemas.microsoft.com/office/drawing/2014/main" id="{924C8643-574E-4CA1-91C3-81BDD401BD0C}"/>
                  </a:ext>
                </a:extLst>
              </p:cNvPr>
              <p:cNvSpPr/>
              <p:nvPr/>
            </p:nvSpPr>
            <p:spPr bwMode="auto">
              <a:xfrm>
                <a:off x="2409542" y="3738978"/>
                <a:ext cx="676684" cy="676684"/>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30744" name="Grafik 30743" descr="Fabrik">
                <a:extLst>
                  <a:ext uri="{FF2B5EF4-FFF2-40B4-BE49-F238E27FC236}">
                    <a16:creationId xmlns:a16="http://schemas.microsoft.com/office/drawing/2014/main" id="{0D376AC9-2C83-4562-AB51-C05D7E0CD635}"/>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443376" y="3772812"/>
                <a:ext cx="609015" cy="609015"/>
              </a:xfrm>
              <a:prstGeom prst="rect">
                <a:avLst/>
              </a:prstGeom>
            </p:spPr>
          </p:pic>
        </p:grpSp>
        <p:grpSp>
          <p:nvGrpSpPr>
            <p:cNvPr id="12" name="Gruppieren 11">
              <a:extLst>
                <a:ext uri="{FF2B5EF4-FFF2-40B4-BE49-F238E27FC236}">
                  <a16:creationId xmlns:a16="http://schemas.microsoft.com/office/drawing/2014/main" id="{552F3581-CE38-461B-85C9-DC939BE1AFCB}"/>
                </a:ext>
              </a:extLst>
            </p:cNvPr>
            <p:cNvGrpSpPr/>
            <p:nvPr/>
          </p:nvGrpSpPr>
          <p:grpSpPr>
            <a:xfrm>
              <a:off x="5986679" y="3864919"/>
              <a:ext cx="424800" cy="424800"/>
              <a:chOff x="5860737" y="3738978"/>
              <a:chExt cx="676684" cy="676684"/>
            </a:xfrm>
          </p:grpSpPr>
          <p:sp>
            <p:nvSpPr>
              <p:cNvPr id="77" name="Ellipse 76">
                <a:extLst>
                  <a:ext uri="{FF2B5EF4-FFF2-40B4-BE49-F238E27FC236}">
                    <a16:creationId xmlns:a16="http://schemas.microsoft.com/office/drawing/2014/main" id="{397924AF-8F99-48CD-AAF5-740EB7CDF687}"/>
                  </a:ext>
                </a:extLst>
              </p:cNvPr>
              <p:cNvSpPr/>
              <p:nvPr/>
            </p:nvSpPr>
            <p:spPr bwMode="auto">
              <a:xfrm>
                <a:off x="5860737" y="3738978"/>
                <a:ext cx="676684" cy="676684"/>
              </a:xfrm>
              <a:prstGeom prst="ellipse">
                <a:avLst/>
              </a:prstGeom>
              <a:solidFill>
                <a:schemeClr val="tx2"/>
              </a:solid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endParaRPr lang="en-US" sz="1260"/>
              </a:p>
            </p:txBody>
          </p:sp>
          <p:pic>
            <p:nvPicPr>
              <p:cNvPr id="95" name="Grafik 94" descr="Sackkarre">
                <a:extLst>
                  <a:ext uri="{FF2B5EF4-FFF2-40B4-BE49-F238E27FC236}">
                    <a16:creationId xmlns:a16="http://schemas.microsoft.com/office/drawing/2014/main" id="{50D6B138-2FBD-47F2-AAA6-906A9CBEF58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flipH="1">
                <a:off x="5894572" y="3772812"/>
                <a:ext cx="609015" cy="609015"/>
              </a:xfrm>
              <a:prstGeom prst="rect">
                <a:avLst/>
              </a:prstGeom>
            </p:spPr>
          </p:pic>
        </p:grpSp>
        <p:sp>
          <p:nvSpPr>
            <p:cNvPr id="18" name="Rechtwinkliges Dreieck 17">
              <a:extLst>
                <a:ext uri="{FF2B5EF4-FFF2-40B4-BE49-F238E27FC236}">
                  <a16:creationId xmlns:a16="http://schemas.microsoft.com/office/drawing/2014/main" id="{0E066BD1-E8D1-48F6-8656-51FE62535201}"/>
                </a:ext>
              </a:extLst>
            </p:cNvPr>
            <p:cNvSpPr/>
            <p:nvPr/>
          </p:nvSpPr>
          <p:spPr bwMode="auto">
            <a:xfrm>
              <a:off x="8834635" y="1470950"/>
              <a:ext cx="822630" cy="2158281"/>
            </a:xfrm>
            <a:prstGeom prst="rtTriangle">
              <a:avLst/>
            </a:prstGeom>
            <a:solidFill>
              <a:schemeClr val="bg1">
                <a:lumMod val="95000"/>
              </a:schemeClr>
            </a:solidFill>
            <a:ln w="1905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marL="648000" defTabSz="901542"/>
              <a:endParaRPr lang="en-US" sz="1260" b="1">
                <a:solidFill>
                  <a:schemeClr val="tx2"/>
                </a:solidFill>
              </a:endParaRPr>
            </a:p>
          </p:txBody>
        </p:sp>
        <p:sp>
          <p:nvSpPr>
            <p:cNvPr id="47" name="Rechtwinkliges Dreieck 46">
              <a:extLst>
                <a:ext uri="{FF2B5EF4-FFF2-40B4-BE49-F238E27FC236}">
                  <a16:creationId xmlns:a16="http://schemas.microsoft.com/office/drawing/2014/main" id="{59D32460-6B94-4A64-9A6F-3BDA30617EB6}"/>
                </a:ext>
              </a:extLst>
            </p:cNvPr>
            <p:cNvSpPr/>
            <p:nvPr/>
          </p:nvSpPr>
          <p:spPr bwMode="auto">
            <a:xfrm rot="10800000" flipH="1">
              <a:off x="8834635" y="3698054"/>
              <a:ext cx="822630" cy="2158282"/>
            </a:xfrm>
            <a:prstGeom prst="r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901542"/>
              <a:endParaRPr lang="en-US" sz="1260" b="1">
                <a:solidFill>
                  <a:schemeClr val="tx2"/>
                </a:solidFill>
              </a:endParaRPr>
            </a:p>
          </p:txBody>
        </p:sp>
      </p:grpSp>
    </p:spTree>
    <p:extLst>
      <p:ext uri="{BB962C8B-B14F-4D97-AF65-F5344CB8AC3E}">
        <p14:creationId xmlns:p14="http://schemas.microsoft.com/office/powerpoint/2010/main" val="69428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9. Empfehlung: Checkliste für die Nutzung von </a:t>
            </a:r>
            <a:r>
              <a:rPr lang="de-DE" sz="1800" err="1"/>
              <a:t>ChatGPT</a:t>
            </a:r>
            <a:r>
              <a:rPr lang="de-DE" sz="1800"/>
              <a:t> lesen</a:t>
            </a:r>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3545586"/>
          </a:xfrm>
        </p:spPr>
        <p:txBody>
          <a:bodyPr/>
          <a:lstStyle/>
          <a:p>
            <a:r>
              <a:rPr lang="de-DE" sz="1440" b="1"/>
              <a:t>Checkliste</a:t>
            </a:r>
            <a:r>
              <a:rPr lang="de-DE" sz="1440"/>
              <a:t>:</a:t>
            </a:r>
          </a:p>
          <a:p>
            <a:pPr lvl="1"/>
            <a:r>
              <a:rPr lang="de-DE" sz="1440" b="1"/>
              <a:t>Überprüfung der Regeln und Vorschriften </a:t>
            </a:r>
            <a:r>
              <a:rPr lang="de-DE" sz="1440"/>
              <a:t>der </a:t>
            </a:r>
            <a:r>
              <a:rPr lang="de-DE" sz="1440" b="1"/>
              <a:t>Universität</a:t>
            </a:r>
            <a:r>
              <a:rPr lang="de-DE" sz="1440"/>
              <a:t> in Bezug auf generative KI, „large </a:t>
            </a:r>
            <a:r>
              <a:rPr lang="de-DE" sz="1440" err="1"/>
              <a:t>language</a:t>
            </a:r>
            <a:r>
              <a:rPr lang="de-DE" sz="1440"/>
              <a:t> </a:t>
            </a:r>
            <a:r>
              <a:rPr lang="de-DE" sz="1440" err="1"/>
              <a:t>models</a:t>
            </a:r>
            <a:r>
              <a:rPr lang="de-DE" sz="1440"/>
              <a:t>“ und </a:t>
            </a:r>
            <a:r>
              <a:rPr lang="de-DE" sz="1440" err="1"/>
              <a:t>ChatGPT</a:t>
            </a:r>
            <a:r>
              <a:rPr lang="de-DE" sz="1440"/>
              <a:t> </a:t>
            </a:r>
          </a:p>
          <a:p>
            <a:pPr lvl="1"/>
            <a:r>
              <a:rPr lang="de-DE" sz="1440" b="1"/>
              <a:t>Möglichkeiten und Grenzen von </a:t>
            </a:r>
            <a:r>
              <a:rPr lang="de-DE" sz="1440" b="1" err="1"/>
              <a:t>ChatGPT</a:t>
            </a:r>
            <a:r>
              <a:rPr lang="de-DE" sz="1440" b="1"/>
              <a:t> verstehen </a:t>
            </a:r>
          </a:p>
          <a:p>
            <a:pPr lvl="1"/>
            <a:r>
              <a:rPr lang="de-DE" sz="1440" b="1"/>
              <a:t>Überprüfung</a:t>
            </a:r>
            <a:r>
              <a:rPr lang="de-DE" sz="1440"/>
              <a:t>, ob der Einsatz von </a:t>
            </a:r>
            <a:r>
              <a:rPr lang="de-DE" sz="1440" err="1"/>
              <a:t>ChatGPT</a:t>
            </a:r>
            <a:r>
              <a:rPr lang="de-DE" sz="1440"/>
              <a:t> passend ist</a:t>
            </a:r>
          </a:p>
          <a:p>
            <a:pPr lvl="1"/>
            <a:r>
              <a:rPr lang="de-DE" sz="1440" b="1"/>
              <a:t>Überprüfen</a:t>
            </a:r>
            <a:r>
              <a:rPr lang="de-DE" sz="1440"/>
              <a:t>, ob die </a:t>
            </a:r>
            <a:r>
              <a:rPr lang="de-DE" sz="1440" b="1"/>
              <a:t>Quellen</a:t>
            </a:r>
            <a:r>
              <a:rPr lang="de-DE" sz="1440"/>
              <a:t> von </a:t>
            </a:r>
            <a:r>
              <a:rPr lang="de-DE" sz="1440" err="1"/>
              <a:t>ChatGPT</a:t>
            </a:r>
            <a:r>
              <a:rPr lang="de-DE" sz="1440"/>
              <a:t> </a:t>
            </a:r>
            <a:r>
              <a:rPr lang="de-DE" sz="1440" b="1"/>
              <a:t>vertrauenswürdig</a:t>
            </a:r>
            <a:r>
              <a:rPr lang="de-DE" sz="1440"/>
              <a:t> sind und ob diese überhaupt </a:t>
            </a:r>
            <a:r>
              <a:rPr lang="de-DE" sz="1440" b="1"/>
              <a:t>existieren</a:t>
            </a:r>
            <a:endParaRPr lang="de-DE" sz="1440"/>
          </a:p>
          <a:p>
            <a:pPr marL="231451" lvl="1" indent="-231451">
              <a:buSzPct val="85000"/>
              <a:buFont typeface="Wingdings" pitchFamily="2" charset="2"/>
              <a:buChar char="n"/>
            </a:pPr>
            <a:r>
              <a:rPr lang="de-DE" sz="1440" err="1"/>
              <a:t>ChatGPT</a:t>
            </a:r>
            <a:r>
              <a:rPr lang="de-DE" sz="1440"/>
              <a:t> muss </a:t>
            </a:r>
            <a:r>
              <a:rPr lang="de-DE" sz="1440" b="1"/>
              <a:t>verantwortungsbewusst</a:t>
            </a:r>
            <a:r>
              <a:rPr lang="de-DE" sz="1440"/>
              <a:t> genutzt werden!</a:t>
            </a:r>
          </a:p>
          <a:p>
            <a:endParaRPr lang="de-DE" sz="1440"/>
          </a:p>
          <a:p>
            <a:endParaRPr lang="de-DE" sz="1440"/>
          </a:p>
          <a:p>
            <a:endParaRPr lang="de-DE" sz="1440"/>
          </a:p>
          <a:p>
            <a:endParaRPr lang="de-DE" sz="1440"/>
          </a:p>
          <a:p>
            <a:endParaRPr lang="de-DE" sz="1440"/>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1" y="1480278"/>
            <a:ext cx="1620180"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9. Empfehlung</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805" y="5297354"/>
              <a:ext cx="653275" cy="653275"/>
            </a:xfrm>
            <a:prstGeom prst="rect">
              <a:avLst/>
            </a:prstGeom>
          </p:spPr>
        </p:pic>
      </p:grpSp>
      <p:sp>
        <p:nvSpPr>
          <p:cNvPr id="6" name="Textfeld 5">
            <a:extLst>
              <a:ext uri="{FF2B5EF4-FFF2-40B4-BE49-F238E27FC236}">
                <a16:creationId xmlns:a16="http://schemas.microsoft.com/office/drawing/2014/main" id="{81A3FCC1-E349-802A-A049-B80C547891CD}"/>
              </a:ext>
            </a:extLst>
          </p:cNvPr>
          <p:cNvSpPr txBox="1"/>
          <p:nvPr/>
        </p:nvSpPr>
        <p:spPr>
          <a:xfrm>
            <a:off x="2417021" y="5404494"/>
            <a:ext cx="1603750" cy="237886"/>
          </a:xfrm>
          <a:prstGeom prst="rect">
            <a:avLst/>
          </a:prstGeom>
          <a:noFill/>
        </p:spPr>
        <p:txBody>
          <a:bodyPr wrap="square">
            <a:spAutoFit/>
          </a:bodyPr>
          <a:lstStyle/>
          <a:p>
            <a:pPr fontAlgn="base">
              <a:spcBef>
                <a:spcPct val="0"/>
              </a:spcBef>
              <a:spcAft>
                <a:spcPct val="0"/>
              </a:spcAft>
            </a:pPr>
            <a:r>
              <a:rPr lang="de-DE" sz="946">
                <a:solidFill>
                  <a:srgbClr val="002060"/>
                </a:solidFill>
                <a:latin typeface="Arial" charset="0"/>
              </a:rPr>
              <a:t>Gimpel et al. (2023)</a:t>
            </a:r>
          </a:p>
        </p:txBody>
      </p:sp>
    </p:spTree>
    <p:extLst>
      <p:ext uri="{BB962C8B-B14F-4D97-AF65-F5344CB8AC3E}">
        <p14:creationId xmlns:p14="http://schemas.microsoft.com/office/powerpoint/2010/main" val="32231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7A03FAA8-712E-0A33-FDCA-6A1898320242}"/>
              </a:ext>
            </a:extLst>
          </p:cNvPr>
          <p:cNvSpPr txBox="1"/>
          <p:nvPr/>
        </p:nvSpPr>
        <p:spPr>
          <a:xfrm>
            <a:off x="2855643" y="3082261"/>
            <a:ext cx="6661693" cy="251287"/>
          </a:xfrm>
          <a:prstGeom prst="rect">
            <a:avLst/>
          </a:prstGeom>
          <a:noFill/>
          <a:ln>
            <a:solidFill>
              <a:srgbClr val="00CCFF"/>
            </a:solidFill>
          </a:ln>
        </p:spPr>
        <p:txBody>
          <a:bodyPr wrap="square" rtlCol="0">
            <a:spAutoFit/>
          </a:bodyPr>
          <a:lstStyle/>
          <a:p>
            <a:pPr fontAlgn="base">
              <a:spcBef>
                <a:spcPct val="0"/>
              </a:spcBef>
              <a:spcAft>
                <a:spcPct val="0"/>
              </a:spcAft>
            </a:pPr>
            <a:endParaRPr lang="de-DE" sz="1033">
              <a:solidFill>
                <a:srgbClr val="002060"/>
              </a:solidFill>
              <a:latin typeface="Arial" charset="0"/>
            </a:endParaRPr>
          </a:p>
        </p:txBody>
      </p:sp>
      <p:sp>
        <p:nvSpPr>
          <p:cNvPr id="4" name="Textfeld 3">
            <a:extLst>
              <a:ext uri="{FF2B5EF4-FFF2-40B4-BE49-F238E27FC236}">
                <a16:creationId xmlns:a16="http://schemas.microsoft.com/office/drawing/2014/main" id="{B2EE4524-F983-F6F9-FC08-151C75A06F8A}"/>
              </a:ext>
            </a:extLst>
          </p:cNvPr>
          <p:cNvSpPr txBox="1"/>
          <p:nvPr/>
        </p:nvSpPr>
        <p:spPr>
          <a:xfrm>
            <a:off x="2420430" y="1618777"/>
            <a:ext cx="7351876" cy="251287"/>
          </a:xfrm>
          <a:prstGeom prst="rect">
            <a:avLst/>
          </a:prstGeom>
          <a:noFill/>
          <a:ln w="3175">
            <a:solidFill>
              <a:srgbClr val="0F3F6F"/>
            </a:solidFill>
          </a:ln>
        </p:spPr>
        <p:txBody>
          <a:bodyPr wrap="square" rtlCol="0">
            <a:spAutoFit/>
          </a:bodyPr>
          <a:lstStyle/>
          <a:p>
            <a:pPr fontAlgn="base">
              <a:spcBef>
                <a:spcPct val="0"/>
              </a:spcBef>
              <a:spcAft>
                <a:spcPct val="0"/>
              </a:spcAft>
            </a:pPr>
            <a:endParaRPr lang="de-DE" sz="1033">
              <a:solidFill>
                <a:srgbClr val="0F3F6F"/>
              </a:solidFill>
              <a:latin typeface="Arial" charset="0"/>
            </a:endParaRPr>
          </a:p>
        </p:txBody>
      </p:sp>
      <p:sp>
        <p:nvSpPr>
          <p:cNvPr id="2" name="Titel 1">
            <a:extLst>
              <a:ext uri="{FF2B5EF4-FFF2-40B4-BE49-F238E27FC236}">
                <a16:creationId xmlns:a16="http://schemas.microsoft.com/office/drawing/2014/main" id="{502A84A2-5D06-3777-A290-344AB1306D0C}"/>
              </a:ext>
            </a:extLst>
          </p:cNvPr>
          <p:cNvSpPr>
            <a:spLocks noGrp="1"/>
          </p:cNvSpPr>
          <p:nvPr>
            <p:ph type="title"/>
          </p:nvPr>
        </p:nvSpPr>
        <p:spPr>
          <a:xfrm>
            <a:off x="248360" y="953992"/>
            <a:ext cx="12384359" cy="378131"/>
          </a:xfrm>
        </p:spPr>
        <p:txBody>
          <a:bodyPr/>
          <a:lstStyle/>
          <a:p>
            <a:r>
              <a:rPr lang="de-DE" sz="1800"/>
              <a:t>Lehrstuhlvorgaben bezüglich der Nutzung von </a:t>
            </a:r>
            <a:r>
              <a:rPr lang="de-DE" sz="1800" err="1"/>
              <a:t>ChatGPT</a:t>
            </a:r>
            <a:endParaRPr lang="de-DE" sz="1800"/>
          </a:p>
        </p:txBody>
      </p:sp>
      <p:sp>
        <p:nvSpPr>
          <p:cNvPr id="3" name="Inhaltsplatzhalter 2">
            <a:extLst>
              <a:ext uri="{FF2B5EF4-FFF2-40B4-BE49-F238E27FC236}">
                <a16:creationId xmlns:a16="http://schemas.microsoft.com/office/drawing/2014/main" id="{C04C7D08-10CA-EFCB-364B-E2DB080AB7FA}"/>
              </a:ext>
            </a:extLst>
          </p:cNvPr>
          <p:cNvSpPr>
            <a:spLocks noGrp="1"/>
          </p:cNvSpPr>
          <p:nvPr>
            <p:ph idx="1"/>
          </p:nvPr>
        </p:nvSpPr>
        <p:spPr>
          <a:xfrm>
            <a:off x="2576818" y="1909343"/>
            <a:ext cx="7004472" cy="4556632"/>
          </a:xfrm>
        </p:spPr>
        <p:txBody>
          <a:bodyPr/>
          <a:lstStyle/>
          <a:p>
            <a:r>
              <a:rPr lang="de-DE" sz="1440" b="1">
                <a:solidFill>
                  <a:srgbClr val="0F3F6F"/>
                </a:solidFill>
              </a:rPr>
              <a:t>Empfehlung</a:t>
            </a:r>
            <a:r>
              <a:rPr lang="de-DE" sz="1440">
                <a:solidFill>
                  <a:srgbClr val="0F3F6F"/>
                </a:solidFill>
              </a:rPr>
              <a:t>, sich vor der Nutzung von KI-Tools wie </a:t>
            </a:r>
            <a:r>
              <a:rPr lang="de-DE" sz="1440" err="1">
                <a:solidFill>
                  <a:srgbClr val="0F3F6F"/>
                </a:solidFill>
              </a:rPr>
              <a:t>ChatGPT</a:t>
            </a:r>
            <a:r>
              <a:rPr lang="de-DE" sz="1440">
                <a:solidFill>
                  <a:srgbClr val="0F3F6F"/>
                </a:solidFill>
              </a:rPr>
              <a:t> intensiv mit der </a:t>
            </a:r>
            <a:r>
              <a:rPr lang="de-DE" sz="1440" b="1">
                <a:solidFill>
                  <a:srgbClr val="0F3F6F"/>
                </a:solidFill>
              </a:rPr>
              <a:t>Funktionalität</a:t>
            </a:r>
            <a:r>
              <a:rPr lang="de-DE" sz="1440">
                <a:solidFill>
                  <a:srgbClr val="0F3F6F"/>
                </a:solidFill>
              </a:rPr>
              <a:t> </a:t>
            </a:r>
            <a:r>
              <a:rPr lang="de-DE" sz="1440" b="1">
                <a:solidFill>
                  <a:srgbClr val="0F3F6F"/>
                </a:solidFill>
              </a:rPr>
              <a:t>auseinanderzusetzen</a:t>
            </a:r>
            <a:r>
              <a:rPr lang="de-DE" sz="1440">
                <a:solidFill>
                  <a:srgbClr val="0F3F6F"/>
                </a:solidFill>
              </a:rPr>
              <a:t>.</a:t>
            </a:r>
          </a:p>
          <a:p>
            <a:r>
              <a:rPr lang="de-DE" sz="1440">
                <a:solidFill>
                  <a:srgbClr val="0F3F6F"/>
                </a:solidFill>
              </a:rPr>
              <a:t>Punkte der </a:t>
            </a:r>
            <a:r>
              <a:rPr lang="de-DE" sz="1440" b="1">
                <a:solidFill>
                  <a:srgbClr val="0F3F6F"/>
                </a:solidFill>
              </a:rPr>
              <a:t>Checkliste</a:t>
            </a:r>
            <a:r>
              <a:rPr lang="de-DE" sz="1440">
                <a:solidFill>
                  <a:srgbClr val="0F3F6F"/>
                </a:solidFill>
              </a:rPr>
              <a:t> </a:t>
            </a:r>
            <a:r>
              <a:rPr lang="de-DE" sz="1440" b="1">
                <a:solidFill>
                  <a:srgbClr val="0F3F6F"/>
                </a:solidFill>
              </a:rPr>
              <a:t>nach Gimpel et al. (2023) berücksichtigen</a:t>
            </a:r>
            <a:r>
              <a:rPr lang="de-DE" sz="1440">
                <a:solidFill>
                  <a:srgbClr val="0F3F6F"/>
                </a:solidFill>
              </a:rPr>
              <a:t>; v. a. auch </a:t>
            </a:r>
            <a:r>
              <a:rPr lang="de-DE" sz="1440" b="1">
                <a:solidFill>
                  <a:srgbClr val="0F3F6F"/>
                </a:solidFill>
              </a:rPr>
              <a:t>rechtliche Gesichtspunkte:</a:t>
            </a:r>
            <a:br>
              <a:rPr lang="de-DE" sz="1440" b="1">
                <a:solidFill>
                  <a:srgbClr val="0F3F6F"/>
                </a:solidFill>
              </a:rPr>
            </a:br>
            <a:r>
              <a:rPr lang="de-DE" sz="1440" b="1">
                <a:solidFill>
                  <a:srgbClr val="0F3F6F"/>
                </a:solidFill>
              </a:rPr>
              <a:t> </a:t>
            </a:r>
            <a:br>
              <a:rPr lang="de-DE" sz="1440" b="1">
                <a:solidFill>
                  <a:srgbClr val="0F3F6F"/>
                </a:solidFill>
              </a:rPr>
            </a:br>
            <a:r>
              <a:rPr lang="de-DE" sz="1440">
                <a:solidFill>
                  <a:srgbClr val="0F3F6F"/>
                </a:solidFill>
                <a:sym typeface="Wingdings" panose="05000000000000000000" pitchFamily="2" charset="2"/>
              </a:rPr>
              <a:t> </a:t>
            </a:r>
            <a:r>
              <a:rPr lang="de-DE" sz="1440" b="1">
                <a:solidFill>
                  <a:srgbClr val="0F3F6F"/>
                </a:solidFill>
              </a:rPr>
              <a:t>Selbst wenn der Inhalt paraphrasiert ist: wenn die Quelle nicht genannt </a:t>
            </a:r>
            <a:br>
              <a:rPr lang="de-DE" sz="1440" b="1">
                <a:solidFill>
                  <a:srgbClr val="0F3F6F"/>
                </a:solidFill>
              </a:rPr>
            </a:br>
            <a:r>
              <a:rPr lang="de-DE" sz="1440" b="1">
                <a:solidFill>
                  <a:srgbClr val="0F3F6F"/>
                </a:solidFill>
              </a:rPr>
              <a:t>     wird, ist dies ein Plagiat!</a:t>
            </a:r>
            <a:br>
              <a:rPr lang="de-DE" sz="1440" b="1">
                <a:solidFill>
                  <a:srgbClr val="0F3F6F"/>
                </a:solidFill>
              </a:rPr>
            </a:br>
            <a:br>
              <a:rPr lang="de-DE" sz="810" b="1">
                <a:solidFill>
                  <a:srgbClr val="0F3F6F"/>
                </a:solidFill>
              </a:rPr>
            </a:br>
            <a:r>
              <a:rPr lang="de-DE" sz="1440" b="1">
                <a:solidFill>
                  <a:srgbClr val="0F3F6F"/>
                </a:solidFill>
                <a:sym typeface="Wingdings" panose="05000000000000000000" pitchFamily="2" charset="2"/>
              </a:rPr>
              <a:t> </a:t>
            </a:r>
            <a:r>
              <a:rPr lang="en-US" sz="1440" b="1" err="1">
                <a:solidFill>
                  <a:srgbClr val="0F3F6F"/>
                </a:solidFill>
              </a:rPr>
              <a:t>ChatGPT</a:t>
            </a:r>
            <a:r>
              <a:rPr lang="en-US" sz="1440" b="1">
                <a:solidFill>
                  <a:srgbClr val="0F3F6F"/>
                </a:solidFill>
              </a:rPr>
              <a:t> Content Detectors</a:t>
            </a:r>
            <a:endParaRPr lang="de-DE" sz="1440" b="1">
              <a:solidFill>
                <a:srgbClr val="0F3F6F"/>
              </a:solidFill>
            </a:endParaRPr>
          </a:p>
          <a:p>
            <a:r>
              <a:rPr lang="de-DE" sz="1440">
                <a:solidFill>
                  <a:srgbClr val="0F3F6F"/>
                </a:solidFill>
              </a:rPr>
              <a:t>Es ist </a:t>
            </a:r>
            <a:r>
              <a:rPr lang="de-DE" sz="1440" b="1">
                <a:solidFill>
                  <a:srgbClr val="0F3F6F"/>
                </a:solidFill>
              </a:rPr>
              <a:t>verpflichtend</a:t>
            </a:r>
            <a:r>
              <a:rPr lang="de-DE" sz="1440">
                <a:solidFill>
                  <a:srgbClr val="0F3F6F"/>
                </a:solidFill>
              </a:rPr>
              <a:t>, dass die </a:t>
            </a:r>
            <a:r>
              <a:rPr lang="de-DE" sz="1440" b="1">
                <a:solidFill>
                  <a:srgbClr val="0F3F6F"/>
                </a:solidFill>
              </a:rPr>
              <a:t>Studierenden</a:t>
            </a:r>
            <a:r>
              <a:rPr lang="de-DE" sz="1440">
                <a:solidFill>
                  <a:srgbClr val="0F3F6F"/>
                </a:solidFill>
              </a:rPr>
              <a:t> die während einer Lehrveranstaltung (hier Seminar) </a:t>
            </a:r>
            <a:r>
              <a:rPr lang="de-DE" sz="1440" b="1">
                <a:solidFill>
                  <a:srgbClr val="0F3F6F"/>
                </a:solidFill>
              </a:rPr>
              <a:t>verwendeten KI-Tools detailliert angeben</a:t>
            </a:r>
            <a:r>
              <a:rPr lang="de-DE" sz="1440">
                <a:solidFill>
                  <a:srgbClr val="0F3F6F"/>
                </a:solidFill>
              </a:rPr>
              <a:t>, </a:t>
            </a:r>
            <a:br>
              <a:rPr lang="de-DE" sz="1440">
                <a:solidFill>
                  <a:srgbClr val="0F3F6F"/>
                </a:solidFill>
              </a:rPr>
            </a:br>
            <a:r>
              <a:rPr lang="de-DE" sz="1440">
                <a:solidFill>
                  <a:srgbClr val="0F3F6F"/>
                </a:solidFill>
              </a:rPr>
              <a:t>d. h.</a:t>
            </a:r>
          </a:p>
          <a:p>
            <a:pPr lvl="1"/>
            <a:r>
              <a:rPr lang="de-DE" sz="1440">
                <a:solidFill>
                  <a:srgbClr val="0F3F6F"/>
                </a:solidFill>
              </a:rPr>
              <a:t>die verwendeten </a:t>
            </a:r>
            <a:r>
              <a:rPr lang="de-DE" sz="1440" b="1">
                <a:solidFill>
                  <a:srgbClr val="0F3F6F"/>
                </a:solidFill>
              </a:rPr>
              <a:t>KI-Tools, </a:t>
            </a:r>
            <a:r>
              <a:rPr lang="de-DE" sz="1440">
                <a:solidFill>
                  <a:srgbClr val="0F3F6F"/>
                </a:solidFill>
              </a:rPr>
              <a:t>wie </a:t>
            </a:r>
            <a:r>
              <a:rPr lang="de-DE" sz="1440" err="1">
                <a:solidFill>
                  <a:srgbClr val="0F3F6F"/>
                </a:solidFill>
              </a:rPr>
              <a:t>ChatGPT</a:t>
            </a:r>
            <a:r>
              <a:rPr lang="de-DE" sz="1440">
                <a:solidFill>
                  <a:srgbClr val="0F3F6F"/>
                </a:solidFill>
              </a:rPr>
              <a:t>, </a:t>
            </a:r>
            <a:r>
              <a:rPr lang="de-DE" sz="1440" b="1">
                <a:solidFill>
                  <a:srgbClr val="0F3F6F"/>
                </a:solidFill>
              </a:rPr>
              <a:t>auflisten </a:t>
            </a:r>
            <a:r>
              <a:rPr lang="de-DE" sz="1440">
                <a:solidFill>
                  <a:srgbClr val="0F3F6F"/>
                </a:solidFill>
              </a:rPr>
              <a:t>und</a:t>
            </a:r>
          </a:p>
          <a:p>
            <a:pPr lvl="1"/>
            <a:r>
              <a:rPr lang="de-DE" sz="1440" b="1">
                <a:solidFill>
                  <a:srgbClr val="0F3F6F"/>
                </a:solidFill>
              </a:rPr>
              <a:t>aufzeigen</a:t>
            </a:r>
            <a:r>
              <a:rPr lang="de-DE" sz="1440">
                <a:solidFill>
                  <a:srgbClr val="0F3F6F"/>
                </a:solidFill>
              </a:rPr>
              <a:t>, </a:t>
            </a:r>
            <a:r>
              <a:rPr lang="de-DE" sz="1440" b="1">
                <a:solidFill>
                  <a:srgbClr val="0F3F6F"/>
                </a:solidFill>
              </a:rPr>
              <a:t>wo</a:t>
            </a:r>
            <a:r>
              <a:rPr lang="de-DE" sz="1440">
                <a:solidFill>
                  <a:srgbClr val="0F3F6F"/>
                </a:solidFill>
              </a:rPr>
              <a:t> und </a:t>
            </a:r>
            <a:r>
              <a:rPr lang="de-DE" sz="1440" b="1">
                <a:solidFill>
                  <a:srgbClr val="0F3F6F"/>
                </a:solidFill>
              </a:rPr>
              <a:t>wie</a:t>
            </a:r>
            <a:r>
              <a:rPr lang="de-DE" sz="1440">
                <a:solidFill>
                  <a:srgbClr val="0F3F6F"/>
                </a:solidFill>
              </a:rPr>
              <a:t> die </a:t>
            </a:r>
            <a:r>
              <a:rPr lang="de-DE" sz="1440" b="1">
                <a:solidFill>
                  <a:srgbClr val="0F3F6F"/>
                </a:solidFill>
              </a:rPr>
              <a:t>KI-Tools</a:t>
            </a:r>
            <a:r>
              <a:rPr lang="de-DE" sz="1440">
                <a:solidFill>
                  <a:srgbClr val="0F3F6F"/>
                </a:solidFill>
              </a:rPr>
              <a:t> </a:t>
            </a:r>
            <a:r>
              <a:rPr lang="de-DE" sz="1440" b="1">
                <a:solidFill>
                  <a:srgbClr val="0F3F6F"/>
                </a:solidFill>
              </a:rPr>
              <a:t>verwendet</a:t>
            </a:r>
            <a:r>
              <a:rPr lang="de-DE" sz="1440">
                <a:solidFill>
                  <a:srgbClr val="0F3F6F"/>
                </a:solidFill>
              </a:rPr>
              <a:t> worden sind.</a:t>
            </a:r>
          </a:p>
          <a:p>
            <a:endParaRPr lang="de-DE" sz="1440"/>
          </a:p>
          <a:p>
            <a:endParaRPr lang="de-DE" sz="1440"/>
          </a:p>
          <a:p>
            <a:endParaRPr lang="de-DE" sz="1440"/>
          </a:p>
          <a:p>
            <a:endParaRPr lang="de-DE" sz="1440"/>
          </a:p>
          <a:p>
            <a:endParaRPr lang="de-DE" sz="1440"/>
          </a:p>
          <a:p>
            <a:endParaRPr lang="de-DE" sz="1440"/>
          </a:p>
          <a:p>
            <a:endParaRPr lang="de-DE" sz="1440"/>
          </a:p>
        </p:txBody>
      </p:sp>
      <p:sp>
        <p:nvSpPr>
          <p:cNvPr id="5" name="Textfeld 4">
            <a:extLst>
              <a:ext uri="{FF2B5EF4-FFF2-40B4-BE49-F238E27FC236}">
                <a16:creationId xmlns:a16="http://schemas.microsoft.com/office/drawing/2014/main" id="{4AF8EEFF-5E94-10BE-CF44-0A090C7B8F1A}"/>
              </a:ext>
            </a:extLst>
          </p:cNvPr>
          <p:cNvSpPr txBox="1"/>
          <p:nvPr/>
        </p:nvSpPr>
        <p:spPr>
          <a:xfrm>
            <a:off x="2582114" y="1480278"/>
            <a:ext cx="1893709" cy="313932"/>
          </a:xfrm>
          <a:prstGeom prst="rect">
            <a:avLst/>
          </a:prstGeom>
          <a:solidFill>
            <a:srgbClr val="0F3F6F"/>
          </a:solidFill>
        </p:spPr>
        <p:txBody>
          <a:bodyPr wrap="square" rtlCol="0">
            <a:spAutoFit/>
          </a:bodyPr>
          <a:lstStyle/>
          <a:p>
            <a:pPr fontAlgn="base">
              <a:spcBef>
                <a:spcPct val="0"/>
              </a:spcBef>
              <a:spcAft>
                <a:spcPct val="0"/>
              </a:spcAft>
            </a:pPr>
            <a:r>
              <a:rPr lang="de-DE" sz="1440" b="1">
                <a:solidFill>
                  <a:srgbClr val="FFFFFF"/>
                </a:solidFill>
                <a:latin typeface="Arial" charset="0"/>
              </a:rPr>
              <a:t>Lehrstuhlvorgaben</a:t>
            </a:r>
          </a:p>
        </p:txBody>
      </p:sp>
      <p:grpSp>
        <p:nvGrpSpPr>
          <p:cNvPr id="8" name="Gruppieren 7">
            <a:extLst>
              <a:ext uri="{FF2B5EF4-FFF2-40B4-BE49-F238E27FC236}">
                <a16:creationId xmlns:a16="http://schemas.microsoft.com/office/drawing/2014/main" id="{3D40DABA-7FD3-A2CF-E88A-017FE5A5EF84}"/>
              </a:ext>
            </a:extLst>
          </p:cNvPr>
          <p:cNvGrpSpPr/>
          <p:nvPr/>
        </p:nvGrpSpPr>
        <p:grpSpPr>
          <a:xfrm>
            <a:off x="9271556" y="5049183"/>
            <a:ext cx="698579" cy="725694"/>
            <a:chOff x="7668344" y="5229199"/>
            <a:chExt cx="776199" cy="806327"/>
          </a:xfrm>
        </p:grpSpPr>
        <p:sp>
          <p:nvSpPr>
            <p:cNvPr id="9" name="Ellipse 8">
              <a:extLst>
                <a:ext uri="{FF2B5EF4-FFF2-40B4-BE49-F238E27FC236}">
                  <a16:creationId xmlns:a16="http://schemas.microsoft.com/office/drawing/2014/main" id="{BC4C5956-68FD-04C2-FA7C-5FF677FD92FD}"/>
                </a:ext>
              </a:extLst>
            </p:cNvPr>
            <p:cNvSpPr/>
            <p:nvPr/>
          </p:nvSpPr>
          <p:spPr>
            <a:xfrm>
              <a:off x="7668344" y="5229199"/>
              <a:ext cx="776199" cy="8063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DE" sz="1033">
                <a:solidFill>
                  <a:srgbClr val="FFFFFF"/>
                </a:solidFill>
                <a:latin typeface="Arial"/>
              </a:endParaRPr>
            </a:p>
          </p:txBody>
        </p:sp>
        <p:pic>
          <p:nvPicPr>
            <p:cNvPr id="10" name="Grafik 9" descr="Internet Silhouette">
              <a:extLst>
                <a:ext uri="{FF2B5EF4-FFF2-40B4-BE49-F238E27FC236}">
                  <a16:creationId xmlns:a16="http://schemas.microsoft.com/office/drawing/2014/main" id="{5D87914D-AA41-C039-06C3-F96D5BCC4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805" y="5297354"/>
              <a:ext cx="653275" cy="653275"/>
            </a:xfrm>
            <a:prstGeom prst="rect">
              <a:avLst/>
            </a:prstGeom>
          </p:spPr>
        </p:pic>
      </p:grpSp>
    </p:spTree>
    <p:extLst>
      <p:ext uri="{BB962C8B-B14F-4D97-AF65-F5344CB8AC3E}">
        <p14:creationId xmlns:p14="http://schemas.microsoft.com/office/powerpoint/2010/main" val="132954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9E6B6B1-D08A-9C85-9331-D1E3196F8E9D}"/>
              </a:ext>
            </a:extLst>
          </p:cNvPr>
          <p:cNvSpPr/>
          <p:nvPr/>
        </p:nvSpPr>
        <p:spPr>
          <a:xfrm>
            <a:off x="609600" y="3623537"/>
            <a:ext cx="10972800" cy="2891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sp>
        <p:nvSpPr>
          <p:cNvPr id="2" name="Titel 1">
            <a:extLst>
              <a:ext uri="{FF2B5EF4-FFF2-40B4-BE49-F238E27FC236}">
                <a16:creationId xmlns:a16="http://schemas.microsoft.com/office/drawing/2014/main" id="{C5F93DFC-536E-41D1-A57C-8D44AA0336BF}"/>
              </a:ext>
            </a:extLst>
          </p:cNvPr>
          <p:cNvSpPr>
            <a:spLocks noGrp="1"/>
          </p:cNvSpPr>
          <p:nvPr>
            <p:ph type="title"/>
          </p:nvPr>
        </p:nvSpPr>
        <p:spPr/>
        <p:txBody>
          <a:bodyPr/>
          <a:lstStyle/>
          <a:p>
            <a:r>
              <a:rPr lang="en-US" err="1"/>
              <a:t>Lehrmaterialien</a:t>
            </a:r>
            <a:r>
              <a:rPr lang="en-US"/>
              <a:t> </a:t>
            </a:r>
            <a:r>
              <a:rPr lang="en-US" err="1"/>
              <a:t>mit</a:t>
            </a:r>
            <a:r>
              <a:rPr lang="en-US"/>
              <a:t> ChatGPT </a:t>
            </a:r>
            <a:r>
              <a:rPr lang="en-US" err="1"/>
              <a:t>erstellen</a:t>
            </a:r>
            <a:endParaRPr lang="en-US"/>
          </a:p>
        </p:txBody>
      </p:sp>
      <p:sp>
        <p:nvSpPr>
          <p:cNvPr id="5" name="Datumsplatzhalter 4">
            <a:extLst>
              <a:ext uri="{FF2B5EF4-FFF2-40B4-BE49-F238E27FC236}">
                <a16:creationId xmlns:a16="http://schemas.microsoft.com/office/drawing/2014/main" id="{51B54829-8AF8-B7F2-B8ED-80FE8E283D1D}"/>
              </a:ext>
            </a:extLst>
          </p:cNvPr>
          <p:cNvSpPr>
            <a:spLocks noGrp="1"/>
          </p:cNvSpPr>
          <p:nvPr>
            <p:ph type="dt" sz="half" idx="10"/>
          </p:nvPr>
        </p:nvSpPr>
        <p:spPr/>
        <p:txBody>
          <a:bodyPr/>
          <a:lstStyle/>
          <a:p>
            <a:pPr defTabSz="822960">
              <a:defRPr/>
            </a:pPr>
            <a:r>
              <a:rPr lang="en-US" sz="810">
                <a:solidFill>
                  <a:srgbClr val="889194"/>
                </a:solidFill>
                <a:latin typeface="Trebuchet MS"/>
              </a:rPr>
              <a:t>28.11.2023</a:t>
            </a:r>
          </a:p>
        </p:txBody>
      </p:sp>
      <p:sp>
        <p:nvSpPr>
          <p:cNvPr id="6" name="Foliennummernplatzhalter 5">
            <a:extLst>
              <a:ext uri="{FF2B5EF4-FFF2-40B4-BE49-F238E27FC236}">
                <a16:creationId xmlns:a16="http://schemas.microsoft.com/office/drawing/2014/main" id="{2462C41F-689B-26C6-A1FA-F63CF7A7D759}"/>
              </a:ext>
            </a:extLst>
          </p:cNvPr>
          <p:cNvSpPr>
            <a:spLocks noGrp="1"/>
          </p:cNvSpPr>
          <p:nvPr>
            <p:ph type="sldNum" sz="quarter" idx="12"/>
          </p:nvPr>
        </p:nvSpPr>
        <p:spPr>
          <a:xfrm>
            <a:off x="13600800" y="7901664"/>
            <a:ext cx="365760" cy="124650"/>
          </a:xfrm>
        </p:spPr>
        <p:txBody>
          <a:bodyPr/>
          <a:lstStyle/>
          <a:p>
            <a:pPr algn="r" defTabSz="822960">
              <a:defRPr/>
            </a:pPr>
            <a:fld id="{64647E8F-5052-4581-98D0-7C32D5A45346}" type="slidenum">
              <a:rPr lang="en-US" sz="810">
                <a:solidFill>
                  <a:srgbClr val="889194"/>
                </a:solidFill>
                <a:cs typeface="+mn-cs"/>
              </a:rPr>
              <a:pPr algn="r" defTabSz="822960">
                <a:defRPr/>
              </a:pPr>
              <a:t>42</a:t>
            </a:fld>
            <a:endParaRPr lang="en-US" sz="810">
              <a:solidFill>
                <a:srgbClr val="889194"/>
              </a:solidFill>
              <a:cs typeface="+mn-cs"/>
            </a:endParaRPr>
          </a:p>
        </p:txBody>
      </p:sp>
      <p:sp>
        <p:nvSpPr>
          <p:cNvPr id="16" name="Textfeld 15">
            <a:extLst>
              <a:ext uri="{FF2B5EF4-FFF2-40B4-BE49-F238E27FC236}">
                <a16:creationId xmlns:a16="http://schemas.microsoft.com/office/drawing/2014/main" id="{1A8E2E2C-7B1E-0610-72BC-BFF61E9A5250}"/>
              </a:ext>
            </a:extLst>
          </p:cNvPr>
          <p:cNvSpPr txBox="1"/>
          <p:nvPr/>
        </p:nvSpPr>
        <p:spPr>
          <a:xfrm>
            <a:off x="1105322" y="1843956"/>
            <a:ext cx="4930261" cy="131188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marL="257176" indent="-257176" defTabSz="822960">
              <a:buFont typeface="Arial" panose="020B0604020202020204" pitchFamily="34" charset="0"/>
              <a:buChar char="•"/>
              <a:defRPr/>
            </a:pPr>
            <a:r>
              <a:rPr lang="de-DE" sz="1260" dirty="0" err="1">
                <a:solidFill>
                  <a:srgbClr val="40414F"/>
                </a:solidFill>
                <a:latin typeface="Söhne"/>
              </a:rPr>
              <a:t>ChatGPT</a:t>
            </a:r>
            <a:r>
              <a:rPr lang="de-DE" sz="1260" dirty="0">
                <a:solidFill>
                  <a:srgbClr val="40414F"/>
                </a:solidFill>
                <a:latin typeface="Söhne"/>
              </a:rPr>
              <a:t> kann </a:t>
            </a:r>
            <a:r>
              <a:rPr lang="de-DE" sz="1260" b="1" dirty="0">
                <a:solidFill>
                  <a:srgbClr val="40414F"/>
                </a:solidFill>
                <a:latin typeface="Söhne"/>
              </a:rPr>
              <a:t>maßgeschneiderte Übungen </a:t>
            </a:r>
            <a:r>
              <a:rPr lang="de-DE" sz="1260" dirty="0">
                <a:solidFill>
                  <a:srgbClr val="40414F"/>
                </a:solidFill>
                <a:latin typeface="Söhne"/>
              </a:rPr>
              <a:t>erstellen</a:t>
            </a:r>
          </a:p>
          <a:p>
            <a:pPr marL="257176" indent="-257176" defTabSz="822960">
              <a:buFont typeface="Arial" panose="020B0604020202020204" pitchFamily="34" charset="0"/>
              <a:buChar char="•"/>
              <a:defRPr/>
            </a:pPr>
            <a:r>
              <a:rPr lang="de-DE" sz="1260" b="1" dirty="0">
                <a:solidFill>
                  <a:srgbClr val="40414F"/>
                </a:solidFill>
                <a:latin typeface="Söhne"/>
              </a:rPr>
              <a:t>Vorwissen</a:t>
            </a:r>
            <a:r>
              <a:rPr lang="de-DE" sz="1260" dirty="0">
                <a:solidFill>
                  <a:srgbClr val="40414F"/>
                </a:solidFill>
                <a:latin typeface="Söhne"/>
              </a:rPr>
              <a:t> kann mit Hilfe von KI </a:t>
            </a:r>
            <a:r>
              <a:rPr lang="de-DE" sz="1260" b="1" dirty="0">
                <a:solidFill>
                  <a:srgbClr val="40414F"/>
                </a:solidFill>
                <a:latin typeface="Söhne"/>
              </a:rPr>
              <a:t>beurteilt</a:t>
            </a:r>
            <a:r>
              <a:rPr lang="de-DE" sz="1260" dirty="0">
                <a:solidFill>
                  <a:srgbClr val="40414F"/>
                </a:solidFill>
                <a:latin typeface="Söhne"/>
              </a:rPr>
              <a:t> werden</a:t>
            </a:r>
          </a:p>
          <a:p>
            <a:pPr marL="257176" indent="-257176">
              <a:buFont typeface="Arial" panose="020B0604020202020204" pitchFamily="34" charset="0"/>
              <a:buChar char="•"/>
              <a:defRPr/>
            </a:pPr>
            <a:r>
              <a:rPr lang="de-DE" sz="1260" dirty="0">
                <a:solidFill>
                  <a:srgbClr val="40414F"/>
                </a:solidFill>
                <a:latin typeface="Söhne"/>
              </a:rPr>
              <a:t>Lernmaterialien können an </a:t>
            </a:r>
            <a:r>
              <a:rPr lang="de-DE" sz="1260" b="1" dirty="0">
                <a:solidFill>
                  <a:srgbClr val="40414F"/>
                </a:solidFill>
                <a:latin typeface="Söhne"/>
              </a:rPr>
              <a:t>Lernstil &amp; Fortschritt </a:t>
            </a:r>
            <a:r>
              <a:rPr lang="de-DE" sz="1260" dirty="0">
                <a:solidFill>
                  <a:srgbClr val="40414F"/>
                </a:solidFill>
                <a:latin typeface="Söhne"/>
              </a:rPr>
              <a:t>der Lernenden angepasst werden</a:t>
            </a:r>
          </a:p>
          <a:p>
            <a:pPr marL="257176" indent="-257176">
              <a:buFont typeface="Arial" panose="020B0604020202020204" pitchFamily="34" charset="0"/>
              <a:buChar char="•"/>
              <a:defRPr/>
            </a:pPr>
            <a:r>
              <a:rPr lang="de-DE" sz="1260" dirty="0" err="1">
                <a:solidFill>
                  <a:srgbClr val="40414F"/>
                </a:solidFill>
                <a:latin typeface="Söhne"/>
              </a:rPr>
              <a:t>ChatGPT</a:t>
            </a:r>
            <a:r>
              <a:rPr lang="de-DE" sz="1260" dirty="0">
                <a:solidFill>
                  <a:srgbClr val="40414F"/>
                </a:solidFill>
                <a:latin typeface="Söhne"/>
              </a:rPr>
              <a:t> kann individuelles </a:t>
            </a:r>
            <a:r>
              <a:rPr lang="de-DE" sz="1260" b="1" dirty="0">
                <a:solidFill>
                  <a:srgbClr val="40414F"/>
                </a:solidFill>
                <a:latin typeface="Söhne"/>
              </a:rPr>
              <a:t>Feedback</a:t>
            </a:r>
            <a:r>
              <a:rPr lang="de-DE" sz="1260" dirty="0">
                <a:solidFill>
                  <a:srgbClr val="40414F"/>
                </a:solidFill>
                <a:latin typeface="Söhne"/>
              </a:rPr>
              <a:t> für Lernende geben</a:t>
            </a:r>
          </a:p>
        </p:txBody>
      </p:sp>
      <p:sp>
        <p:nvSpPr>
          <p:cNvPr id="17" name="Rechteck: abgerundete Ecken 15">
            <a:extLst>
              <a:ext uri="{FF2B5EF4-FFF2-40B4-BE49-F238E27FC236}">
                <a16:creationId xmlns:a16="http://schemas.microsoft.com/office/drawing/2014/main" id="{9AFA46B0-70A8-712D-C638-17B8D040C9D7}"/>
              </a:ext>
            </a:extLst>
          </p:cNvPr>
          <p:cNvSpPr/>
          <p:nvPr/>
        </p:nvSpPr>
        <p:spPr bwMode="auto">
          <a:xfrm>
            <a:off x="1554068" y="1657936"/>
            <a:ext cx="3489480" cy="364268"/>
          </a:xfrm>
          <a:prstGeom prst="roundRect">
            <a:avLst/>
          </a:prstGeom>
          <a:solidFill>
            <a:schemeClr val="accent5">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defRPr/>
            </a:pPr>
            <a:r>
              <a:rPr lang="de-DE" sz="1440" b="1">
                <a:solidFill>
                  <a:srgbClr val="FFFFFF"/>
                </a:solidFill>
              </a:rPr>
              <a:t>Empfehlungen</a:t>
            </a:r>
          </a:p>
        </p:txBody>
      </p:sp>
      <p:sp>
        <p:nvSpPr>
          <p:cNvPr id="18" name="Abgerundetes Rechteck 17">
            <a:extLst>
              <a:ext uri="{FF2B5EF4-FFF2-40B4-BE49-F238E27FC236}">
                <a16:creationId xmlns:a16="http://schemas.microsoft.com/office/drawing/2014/main" id="{AD209F60-E83D-0A1E-8C48-BD42629FAFD4}"/>
              </a:ext>
            </a:extLst>
          </p:cNvPr>
          <p:cNvSpPr/>
          <p:nvPr/>
        </p:nvSpPr>
        <p:spPr>
          <a:xfrm>
            <a:off x="1105320" y="3927230"/>
            <a:ext cx="9968806" cy="1770628"/>
          </a:xfrm>
          <a:prstGeom prst="roundRect">
            <a:avLst/>
          </a:prstGeom>
          <a:solidFill>
            <a:srgbClr val="40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60">
              <a:defRPr/>
            </a:pPr>
            <a:r>
              <a:rPr lang="de-DE" sz="1440" dirty="0">
                <a:solidFill>
                  <a:srgbClr val="FFFFFF"/>
                </a:solidFill>
                <a:latin typeface="Trebuchet MS"/>
                <a:cs typeface="Courier New" panose="02070309020205020404" pitchFamily="49" charset="0"/>
              </a:rPr>
              <a:t>Vorwissen abfragen</a:t>
            </a:r>
          </a:p>
          <a:p>
            <a:pPr defTabSz="822960">
              <a:defRPr/>
            </a:pPr>
            <a:r>
              <a:rPr lang="de-DE" sz="1440" dirty="0">
                <a:solidFill>
                  <a:srgbClr val="FFFFFF"/>
                </a:solidFill>
                <a:latin typeface="Courier New" panose="02070309020205020404" pitchFamily="49" charset="0"/>
                <a:cs typeface="Courier New" panose="02070309020205020404" pitchFamily="49" charset="0"/>
              </a:rPr>
              <a:t>Prüfe das Vorwissen von Schülern im Thema „antikes Griechenland“ in einem kurzen Quiz und gib eine Möglichkeit zur Auswertung ab.</a:t>
            </a:r>
          </a:p>
          <a:p>
            <a:pPr defTabSz="822960">
              <a:defRPr/>
            </a:pPr>
            <a:endParaRPr lang="de-DE" sz="1440" dirty="0">
              <a:solidFill>
                <a:srgbClr val="FFFFFF"/>
              </a:solidFill>
              <a:latin typeface="Courier New" panose="02070309020205020404" pitchFamily="49" charset="0"/>
              <a:cs typeface="Courier New" panose="02070309020205020404" pitchFamily="49" charset="0"/>
            </a:endParaRPr>
          </a:p>
          <a:p>
            <a:pPr>
              <a:defRPr/>
            </a:pPr>
            <a:r>
              <a:rPr lang="de-DE" sz="1440" dirty="0">
                <a:solidFill>
                  <a:srgbClr val="FFFFFF"/>
                </a:solidFill>
                <a:latin typeface="Trebuchet MS"/>
                <a:cs typeface="Courier New" panose="02070309020205020404" pitchFamily="49" charset="0"/>
              </a:rPr>
              <a:t>Übungen erstellen</a:t>
            </a:r>
            <a:br>
              <a:rPr lang="de-DE" sz="1440" dirty="0">
                <a:solidFill>
                  <a:srgbClr val="FFFFFF"/>
                </a:solidFill>
                <a:latin typeface="Courier New" panose="02070309020205020404" pitchFamily="49" charset="0"/>
                <a:cs typeface="Courier New" panose="02070309020205020404" pitchFamily="49" charset="0"/>
              </a:rPr>
            </a:br>
            <a:r>
              <a:rPr lang="de-DE" sz="1440" dirty="0">
                <a:solidFill>
                  <a:srgbClr val="FFFFFF"/>
                </a:solidFill>
                <a:latin typeface="Courier New" panose="02070309020205020404" pitchFamily="49" charset="0"/>
                <a:cs typeface="Courier New" panose="02070309020205020404" pitchFamily="49" charset="0"/>
              </a:rPr>
              <a:t>Erstelle eine Übung für Schüler zum Thema „antikes Griechenland“, bei der mehrere offene Fragen zur Thematik gestellt werden.</a:t>
            </a:r>
          </a:p>
        </p:txBody>
      </p:sp>
      <p:grpSp>
        <p:nvGrpSpPr>
          <p:cNvPr id="24" name="Gruppieren 23">
            <a:extLst>
              <a:ext uri="{FF2B5EF4-FFF2-40B4-BE49-F238E27FC236}">
                <a16:creationId xmlns:a16="http://schemas.microsoft.com/office/drawing/2014/main" id="{1F911894-ADD2-853D-2154-39E40C0B7AD6}"/>
              </a:ext>
            </a:extLst>
          </p:cNvPr>
          <p:cNvGrpSpPr/>
          <p:nvPr/>
        </p:nvGrpSpPr>
        <p:grpSpPr>
          <a:xfrm>
            <a:off x="4766272" y="3762636"/>
            <a:ext cx="2659460" cy="329184"/>
            <a:chOff x="4618522" y="3921626"/>
            <a:chExt cx="2954956" cy="365760"/>
          </a:xfrm>
        </p:grpSpPr>
        <p:sp>
          <p:nvSpPr>
            <p:cNvPr id="22" name="Abgerundetes Rechteck 21">
              <a:extLst>
                <a:ext uri="{FF2B5EF4-FFF2-40B4-BE49-F238E27FC236}">
                  <a16:creationId xmlns:a16="http://schemas.microsoft.com/office/drawing/2014/main" id="{B5B1A4CB-1E08-217E-6027-F7FAC195E805}"/>
                </a:ext>
              </a:extLst>
            </p:cNvPr>
            <p:cNvSpPr/>
            <p:nvPr/>
          </p:nvSpPr>
          <p:spPr>
            <a:xfrm>
              <a:off x="4618522" y="3921626"/>
              <a:ext cx="2954956" cy="3657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60">
                <a:defRPr/>
              </a:pPr>
              <a:r>
                <a:rPr lang="de-DE" sz="1620">
                  <a:solidFill>
                    <a:srgbClr val="FFFFFF"/>
                  </a:solidFill>
                  <a:latin typeface="Trebuchet MS"/>
                </a:rPr>
                <a:t>Beispielhafte Prompts</a:t>
              </a:r>
            </a:p>
          </p:txBody>
        </p:sp>
        <p:pic>
          <p:nvPicPr>
            <p:cNvPr id="23" name="Grafik 22">
              <a:extLst>
                <a:ext uri="{FF2B5EF4-FFF2-40B4-BE49-F238E27FC236}">
                  <a16:creationId xmlns:a16="http://schemas.microsoft.com/office/drawing/2014/main" id="{5E19924C-923D-E241-A367-6C8EECF54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0742" y="3958775"/>
              <a:ext cx="291461" cy="291461"/>
            </a:xfrm>
            <a:prstGeom prst="rect">
              <a:avLst/>
            </a:prstGeom>
          </p:spPr>
        </p:pic>
      </p:grpSp>
      <p:sp>
        <p:nvSpPr>
          <p:cNvPr id="4" name="Datumsplatzhalter 2">
            <a:extLst>
              <a:ext uri="{FF2B5EF4-FFF2-40B4-BE49-F238E27FC236}">
                <a16:creationId xmlns:a16="http://schemas.microsoft.com/office/drawing/2014/main" id="{A6DD0B6E-41AF-5C66-B9D1-FFBC55B325A0}"/>
              </a:ext>
            </a:extLst>
          </p:cNvPr>
          <p:cNvSpPr txBox="1">
            <a:spLocks/>
          </p:cNvSpPr>
          <p:nvPr/>
        </p:nvSpPr>
        <p:spPr>
          <a:xfrm>
            <a:off x="1105323" y="6269150"/>
            <a:ext cx="699666"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7" name="Fußzeilenplatzhalter 5">
            <a:extLst>
              <a:ext uri="{FF2B5EF4-FFF2-40B4-BE49-F238E27FC236}">
                <a16:creationId xmlns:a16="http://schemas.microsoft.com/office/drawing/2014/main" id="{D97696EC-A473-2FD7-7E42-001BFE28FD2C}"/>
              </a:ext>
            </a:extLst>
          </p:cNvPr>
          <p:cNvSpPr>
            <a:spLocks noGrp="1"/>
          </p:cNvSpPr>
          <p:nvPr>
            <p:ph type="ftr" sz="quarter" idx="3"/>
          </p:nvPr>
        </p:nvSpPr>
        <p:spPr>
          <a:xfrm>
            <a:off x="2019890" y="6269150"/>
            <a:ext cx="8152230" cy="125646"/>
          </a:xfrm>
        </p:spPr>
        <p:txBody>
          <a:bodyPr/>
          <a:lstStyle/>
          <a:p>
            <a:pPr defTabSz="822960">
              <a:defRPr/>
            </a:pPr>
            <a:r>
              <a:rPr lang="de-DE" sz="810">
                <a:solidFill>
                  <a:srgbClr val="889194"/>
                </a:solidFill>
                <a:cs typeface="+mn-cs"/>
              </a:rPr>
              <a:t>ABBA | Luis Lämmermann &amp; Simon Feulner</a:t>
            </a:r>
            <a:endParaRPr lang="en-US" sz="810">
              <a:solidFill>
                <a:srgbClr val="889194"/>
              </a:solidFill>
              <a:cs typeface="+mn-cs"/>
            </a:endParaRPr>
          </a:p>
        </p:txBody>
      </p:sp>
      <p:sp>
        <p:nvSpPr>
          <p:cNvPr id="20" name="Rechteck: abgerundete Ecken 42">
            <a:extLst>
              <a:ext uri="{FF2B5EF4-FFF2-40B4-BE49-F238E27FC236}">
                <a16:creationId xmlns:a16="http://schemas.microsoft.com/office/drawing/2014/main" id="{32029DC5-2448-267F-0288-83F396292978}"/>
              </a:ext>
            </a:extLst>
          </p:cNvPr>
          <p:cNvSpPr/>
          <p:nvPr/>
        </p:nvSpPr>
        <p:spPr>
          <a:xfrm>
            <a:off x="8352644" y="1766290"/>
            <a:ext cx="2721484" cy="1401318"/>
          </a:xfrm>
          <a:prstGeom prst="roundRect">
            <a:avLst>
              <a:gd name="adj" fmla="val 5607"/>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1" name="Rechteck 20">
            <a:extLst>
              <a:ext uri="{FF2B5EF4-FFF2-40B4-BE49-F238E27FC236}">
                <a16:creationId xmlns:a16="http://schemas.microsoft.com/office/drawing/2014/main" id="{FA7A3208-D95B-7252-80C9-3765EEDB51A8}"/>
              </a:ext>
            </a:extLst>
          </p:cNvPr>
          <p:cNvSpPr/>
          <p:nvPr/>
        </p:nvSpPr>
        <p:spPr>
          <a:xfrm>
            <a:off x="8572098" y="1654274"/>
            <a:ext cx="452628" cy="26974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5" name="Rechtwinkliges Dreieck 24">
            <a:extLst>
              <a:ext uri="{FF2B5EF4-FFF2-40B4-BE49-F238E27FC236}">
                <a16:creationId xmlns:a16="http://schemas.microsoft.com/office/drawing/2014/main" id="{CC4957D6-8215-0998-1A41-E11C389020AE}"/>
              </a:ext>
            </a:extLst>
          </p:cNvPr>
          <p:cNvSpPr/>
          <p:nvPr/>
        </p:nvSpPr>
        <p:spPr>
          <a:xfrm rot="16200000">
            <a:off x="8460086" y="1654276"/>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6" name="Rechteck 25">
            <a:extLst>
              <a:ext uri="{FF2B5EF4-FFF2-40B4-BE49-F238E27FC236}">
                <a16:creationId xmlns:a16="http://schemas.microsoft.com/office/drawing/2014/main" id="{223F2A23-3F74-0173-E857-D4C57CF1E2CC}"/>
              </a:ext>
            </a:extLst>
          </p:cNvPr>
          <p:cNvSpPr/>
          <p:nvPr/>
        </p:nvSpPr>
        <p:spPr>
          <a:xfrm>
            <a:off x="8572098" y="2282924"/>
            <a:ext cx="452628" cy="9966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7" name="Rechtwinkliges Dreieck 26">
            <a:extLst>
              <a:ext uri="{FF2B5EF4-FFF2-40B4-BE49-F238E27FC236}">
                <a16:creationId xmlns:a16="http://schemas.microsoft.com/office/drawing/2014/main" id="{B463AEBD-177C-5A2E-5F97-28A2B6621F4A}"/>
              </a:ext>
            </a:extLst>
          </p:cNvPr>
          <p:cNvSpPr/>
          <p:nvPr/>
        </p:nvSpPr>
        <p:spPr>
          <a:xfrm rot="5400000" flipV="1">
            <a:off x="8460086" y="3167608"/>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8" name="Textfeld 27">
            <a:extLst>
              <a:ext uri="{FF2B5EF4-FFF2-40B4-BE49-F238E27FC236}">
                <a16:creationId xmlns:a16="http://schemas.microsoft.com/office/drawing/2014/main" id="{37922161-94B6-7176-29FF-2881F1F0B9C6}"/>
              </a:ext>
            </a:extLst>
          </p:cNvPr>
          <p:cNvSpPr txBox="1"/>
          <p:nvPr/>
        </p:nvSpPr>
        <p:spPr>
          <a:xfrm>
            <a:off x="8572098" y="1921736"/>
            <a:ext cx="452628" cy="361188"/>
          </a:xfrm>
          <a:prstGeom prst="rect">
            <a:avLst/>
          </a:prstGeom>
          <a:solidFill>
            <a:schemeClr val="bg1"/>
          </a:solidFill>
        </p:spPr>
        <p:txBody>
          <a:bodyPr vert="horz" wrap="none" lIns="0" tIns="0" rIns="0" bIns="0" rtlCol="0" anchor="ctr">
            <a:noAutofit/>
          </a:bodyPr>
          <a:lstStyle/>
          <a:p>
            <a:pPr algn="ctr" defTabSz="822960">
              <a:defRPr/>
            </a:pPr>
            <a:r>
              <a:rPr lang="de-DE" sz="2880">
                <a:solidFill>
                  <a:srgbClr val="179C7D">
                    <a:lumMod val="75000"/>
                  </a:srgbClr>
                </a:solidFill>
                <a:latin typeface="Trebuchet MS"/>
              </a:rPr>
              <a:t>02</a:t>
            </a:r>
          </a:p>
        </p:txBody>
      </p:sp>
      <p:sp>
        <p:nvSpPr>
          <p:cNvPr id="29" name="Textfeld 28">
            <a:extLst>
              <a:ext uri="{FF2B5EF4-FFF2-40B4-BE49-F238E27FC236}">
                <a16:creationId xmlns:a16="http://schemas.microsoft.com/office/drawing/2014/main" id="{72A69AC5-7BC3-7F31-8588-F454AC65E512}"/>
              </a:ext>
            </a:extLst>
          </p:cNvPr>
          <p:cNvSpPr txBox="1"/>
          <p:nvPr/>
        </p:nvSpPr>
        <p:spPr>
          <a:xfrm>
            <a:off x="9080734" y="1914291"/>
            <a:ext cx="1993392" cy="830997"/>
          </a:xfrm>
          <a:prstGeom prst="rect">
            <a:avLst/>
          </a:prstGeom>
          <a:ln>
            <a:noFill/>
          </a:ln>
        </p:spPr>
        <p:txBody>
          <a:bodyPr vert="horz" wrap="square" lIns="0" tIns="0" rIns="0" bIns="0" rtlCol="0">
            <a:spAutoFit/>
          </a:bodyPr>
          <a:lstStyle/>
          <a:p>
            <a:pPr defTabSz="822960">
              <a:defRPr/>
            </a:pPr>
            <a:r>
              <a:rPr lang="en-US">
                <a:solidFill>
                  <a:srgbClr val="179C7D">
                    <a:lumMod val="50000"/>
                  </a:srgbClr>
                </a:solidFill>
                <a:latin typeface="Trebuchet MS"/>
              </a:rPr>
              <a:t>Create learning materials with ChatGPT</a:t>
            </a:r>
            <a:endParaRPr lang="de-DE">
              <a:solidFill>
                <a:srgbClr val="179C7D">
                  <a:lumMod val="50000"/>
                </a:srgbClr>
              </a:solidFill>
              <a:latin typeface="Trebuchet MS"/>
            </a:endParaRPr>
          </a:p>
        </p:txBody>
      </p:sp>
    </p:spTree>
    <p:extLst>
      <p:ext uri="{BB962C8B-B14F-4D97-AF65-F5344CB8AC3E}">
        <p14:creationId xmlns:p14="http://schemas.microsoft.com/office/powerpoint/2010/main" val="110555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93DFC-536E-41D1-A57C-8D44AA0336BF}"/>
              </a:ext>
            </a:extLst>
          </p:cNvPr>
          <p:cNvSpPr>
            <a:spLocks noGrp="1"/>
          </p:cNvSpPr>
          <p:nvPr>
            <p:ph type="title"/>
          </p:nvPr>
        </p:nvSpPr>
        <p:spPr/>
        <p:txBody>
          <a:bodyPr/>
          <a:lstStyle/>
          <a:p>
            <a:r>
              <a:rPr lang="en-US" err="1"/>
              <a:t>Lehrmaterialien</a:t>
            </a:r>
            <a:r>
              <a:rPr lang="en-US"/>
              <a:t> </a:t>
            </a:r>
            <a:r>
              <a:rPr lang="en-US" err="1"/>
              <a:t>mit</a:t>
            </a:r>
            <a:r>
              <a:rPr lang="en-US"/>
              <a:t> ChatGPT </a:t>
            </a:r>
            <a:r>
              <a:rPr lang="en-US" err="1"/>
              <a:t>erstellen</a:t>
            </a:r>
            <a:endParaRPr lang="en-US"/>
          </a:p>
        </p:txBody>
      </p:sp>
      <p:sp>
        <p:nvSpPr>
          <p:cNvPr id="5" name="Datumsplatzhalter 4">
            <a:extLst>
              <a:ext uri="{FF2B5EF4-FFF2-40B4-BE49-F238E27FC236}">
                <a16:creationId xmlns:a16="http://schemas.microsoft.com/office/drawing/2014/main" id="{51B54829-8AF8-B7F2-B8ED-80FE8E283D1D}"/>
              </a:ext>
            </a:extLst>
          </p:cNvPr>
          <p:cNvSpPr>
            <a:spLocks noGrp="1"/>
          </p:cNvSpPr>
          <p:nvPr>
            <p:ph type="dt" sz="half" idx="10"/>
          </p:nvPr>
        </p:nvSpPr>
        <p:spPr/>
        <p:txBody>
          <a:bodyPr/>
          <a:lstStyle/>
          <a:p>
            <a:pPr defTabSz="822960">
              <a:defRPr/>
            </a:pPr>
            <a:fld id="{0547145B-5C78-453B-8533-94D825398551}"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6" name="Foliennummernplatzhalter 5">
            <a:extLst>
              <a:ext uri="{FF2B5EF4-FFF2-40B4-BE49-F238E27FC236}">
                <a16:creationId xmlns:a16="http://schemas.microsoft.com/office/drawing/2014/main" id="{2462C41F-689B-26C6-A1FA-F63CF7A7D759}"/>
              </a:ext>
            </a:extLst>
          </p:cNvPr>
          <p:cNvSpPr>
            <a:spLocks noGrp="1"/>
          </p:cNvSpPr>
          <p:nvPr>
            <p:ph type="sldNum" sz="quarter" idx="12"/>
          </p:nvPr>
        </p:nvSpPr>
        <p:spPr>
          <a:xfrm>
            <a:off x="13600800" y="7901664"/>
            <a:ext cx="365760" cy="124650"/>
          </a:xfrm>
        </p:spPr>
        <p:txBody>
          <a:bodyPr/>
          <a:lstStyle/>
          <a:p>
            <a:pPr algn="r" defTabSz="822960">
              <a:defRPr/>
            </a:pPr>
            <a:fld id="{64647E8F-5052-4581-98D0-7C32D5A45346}" type="slidenum">
              <a:rPr lang="en-US" sz="810">
                <a:solidFill>
                  <a:srgbClr val="889194"/>
                </a:solidFill>
                <a:cs typeface="+mn-cs"/>
              </a:rPr>
              <a:pPr algn="r" defTabSz="822960">
                <a:defRPr/>
              </a:pPr>
              <a:t>43</a:t>
            </a:fld>
            <a:endParaRPr lang="en-US" sz="810">
              <a:solidFill>
                <a:srgbClr val="889194"/>
              </a:solidFill>
              <a:cs typeface="+mn-cs"/>
            </a:endParaRPr>
          </a:p>
        </p:txBody>
      </p:sp>
      <p:sp>
        <p:nvSpPr>
          <p:cNvPr id="16" name="Textfeld 15">
            <a:extLst>
              <a:ext uri="{FF2B5EF4-FFF2-40B4-BE49-F238E27FC236}">
                <a16:creationId xmlns:a16="http://schemas.microsoft.com/office/drawing/2014/main" id="{1A8E2E2C-7B1E-0610-72BC-BFF61E9A5250}"/>
              </a:ext>
            </a:extLst>
          </p:cNvPr>
          <p:cNvSpPr txBox="1"/>
          <p:nvPr/>
        </p:nvSpPr>
        <p:spPr>
          <a:xfrm>
            <a:off x="1105322" y="1843956"/>
            <a:ext cx="4930261" cy="131188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marL="257176" indent="-257176" defTabSz="822960">
              <a:buFont typeface="Arial" panose="020B0604020202020204" pitchFamily="34" charset="0"/>
              <a:buChar char="•"/>
              <a:defRPr/>
            </a:pPr>
            <a:r>
              <a:rPr lang="de-DE" sz="1260">
                <a:solidFill>
                  <a:srgbClr val="40414F"/>
                </a:solidFill>
                <a:latin typeface="Söhne"/>
              </a:rPr>
              <a:t>ChatGPT kann </a:t>
            </a:r>
            <a:r>
              <a:rPr lang="de-DE" sz="1260" b="1">
                <a:solidFill>
                  <a:srgbClr val="40414F"/>
                </a:solidFill>
                <a:latin typeface="Söhne"/>
              </a:rPr>
              <a:t>maßgeschneiderte Übungen </a:t>
            </a:r>
            <a:r>
              <a:rPr lang="de-DE" sz="1260">
                <a:solidFill>
                  <a:srgbClr val="40414F"/>
                </a:solidFill>
                <a:latin typeface="Söhne"/>
              </a:rPr>
              <a:t>erstellen</a:t>
            </a:r>
          </a:p>
          <a:p>
            <a:pPr marL="257176" indent="-257176" defTabSz="822960">
              <a:buFont typeface="Arial" panose="020B0604020202020204" pitchFamily="34" charset="0"/>
              <a:buChar char="•"/>
              <a:defRPr/>
            </a:pPr>
            <a:r>
              <a:rPr lang="de-DE" sz="1260">
                <a:solidFill>
                  <a:srgbClr val="40414F"/>
                </a:solidFill>
                <a:latin typeface="Söhne"/>
              </a:rPr>
              <a:t>ChatGPT kann individuelles </a:t>
            </a:r>
            <a:r>
              <a:rPr lang="de-DE" sz="1260" b="1">
                <a:solidFill>
                  <a:srgbClr val="40414F"/>
                </a:solidFill>
                <a:latin typeface="Söhne"/>
              </a:rPr>
              <a:t>Feedback</a:t>
            </a:r>
            <a:r>
              <a:rPr lang="de-DE" sz="1260">
                <a:solidFill>
                  <a:srgbClr val="40414F"/>
                </a:solidFill>
                <a:latin typeface="Söhne"/>
              </a:rPr>
              <a:t> für Lernende geben</a:t>
            </a:r>
          </a:p>
          <a:p>
            <a:pPr marL="257176" indent="-257176" defTabSz="822960">
              <a:buFont typeface="Arial" panose="020B0604020202020204" pitchFamily="34" charset="0"/>
              <a:buChar char="•"/>
              <a:defRPr/>
            </a:pPr>
            <a:r>
              <a:rPr lang="de-DE" sz="1260">
                <a:solidFill>
                  <a:srgbClr val="40414F"/>
                </a:solidFill>
                <a:latin typeface="Söhne"/>
              </a:rPr>
              <a:t>Lernmaterialien können an </a:t>
            </a:r>
            <a:r>
              <a:rPr lang="de-DE" sz="1260" b="1">
                <a:solidFill>
                  <a:srgbClr val="40414F"/>
                </a:solidFill>
                <a:latin typeface="Söhne"/>
              </a:rPr>
              <a:t>Lernstil &amp; Fortschritt </a:t>
            </a:r>
            <a:r>
              <a:rPr lang="de-DE" sz="1260">
                <a:solidFill>
                  <a:srgbClr val="40414F"/>
                </a:solidFill>
                <a:latin typeface="Söhne"/>
              </a:rPr>
              <a:t>der Lernenden angepasst werden</a:t>
            </a:r>
          </a:p>
          <a:p>
            <a:pPr marL="257176" indent="-257176" defTabSz="822960">
              <a:buFont typeface="Arial" panose="020B0604020202020204" pitchFamily="34" charset="0"/>
              <a:buChar char="•"/>
              <a:defRPr/>
            </a:pPr>
            <a:r>
              <a:rPr lang="de-DE" sz="1260" b="1">
                <a:solidFill>
                  <a:srgbClr val="40414F"/>
                </a:solidFill>
                <a:latin typeface="Söhne"/>
              </a:rPr>
              <a:t>Vorwissen</a:t>
            </a:r>
            <a:r>
              <a:rPr lang="de-DE" sz="1260">
                <a:solidFill>
                  <a:srgbClr val="40414F"/>
                </a:solidFill>
                <a:latin typeface="Söhne"/>
              </a:rPr>
              <a:t> kann mit Hilfe von KI </a:t>
            </a:r>
            <a:r>
              <a:rPr lang="de-DE" sz="1260" b="1">
                <a:solidFill>
                  <a:srgbClr val="40414F"/>
                </a:solidFill>
                <a:latin typeface="Söhne"/>
              </a:rPr>
              <a:t>beurteilt</a:t>
            </a:r>
            <a:r>
              <a:rPr lang="de-DE" sz="1260">
                <a:solidFill>
                  <a:srgbClr val="40414F"/>
                </a:solidFill>
                <a:latin typeface="Söhne"/>
              </a:rPr>
              <a:t> werden</a:t>
            </a:r>
          </a:p>
        </p:txBody>
      </p:sp>
      <p:sp>
        <p:nvSpPr>
          <p:cNvPr id="17" name="Rechteck: abgerundete Ecken 15">
            <a:extLst>
              <a:ext uri="{FF2B5EF4-FFF2-40B4-BE49-F238E27FC236}">
                <a16:creationId xmlns:a16="http://schemas.microsoft.com/office/drawing/2014/main" id="{9AFA46B0-70A8-712D-C638-17B8D040C9D7}"/>
              </a:ext>
            </a:extLst>
          </p:cNvPr>
          <p:cNvSpPr/>
          <p:nvPr/>
        </p:nvSpPr>
        <p:spPr bwMode="auto">
          <a:xfrm>
            <a:off x="1554068" y="1657936"/>
            <a:ext cx="3489480" cy="364268"/>
          </a:xfrm>
          <a:prstGeom prst="roundRect">
            <a:avLst/>
          </a:prstGeom>
          <a:solidFill>
            <a:schemeClr val="accent5">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defRPr/>
            </a:pPr>
            <a:r>
              <a:rPr lang="de-DE" sz="1440" b="1">
                <a:solidFill>
                  <a:srgbClr val="FFFFFF"/>
                </a:solidFill>
              </a:rPr>
              <a:t>Empfehlungen</a:t>
            </a:r>
          </a:p>
        </p:txBody>
      </p:sp>
      <p:sp>
        <p:nvSpPr>
          <p:cNvPr id="4" name="Datumsplatzhalter 2">
            <a:extLst>
              <a:ext uri="{FF2B5EF4-FFF2-40B4-BE49-F238E27FC236}">
                <a16:creationId xmlns:a16="http://schemas.microsoft.com/office/drawing/2014/main" id="{A6DD0B6E-41AF-5C66-B9D1-FFBC55B325A0}"/>
              </a:ext>
            </a:extLst>
          </p:cNvPr>
          <p:cNvSpPr txBox="1">
            <a:spLocks/>
          </p:cNvSpPr>
          <p:nvPr/>
        </p:nvSpPr>
        <p:spPr>
          <a:xfrm>
            <a:off x="1105323" y="6269150"/>
            <a:ext cx="699666"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7" name="Fußzeilenplatzhalter 5">
            <a:extLst>
              <a:ext uri="{FF2B5EF4-FFF2-40B4-BE49-F238E27FC236}">
                <a16:creationId xmlns:a16="http://schemas.microsoft.com/office/drawing/2014/main" id="{D97696EC-A473-2FD7-7E42-001BFE28FD2C}"/>
              </a:ext>
            </a:extLst>
          </p:cNvPr>
          <p:cNvSpPr>
            <a:spLocks noGrp="1"/>
          </p:cNvSpPr>
          <p:nvPr>
            <p:ph type="ftr" sz="quarter" idx="3"/>
          </p:nvPr>
        </p:nvSpPr>
        <p:spPr>
          <a:xfrm>
            <a:off x="2019890" y="6269150"/>
            <a:ext cx="8152230" cy="125646"/>
          </a:xfrm>
        </p:spPr>
        <p:txBody>
          <a:bodyPr/>
          <a:lstStyle/>
          <a:p>
            <a:pPr defTabSz="822960">
              <a:defRPr/>
            </a:pPr>
            <a:r>
              <a:rPr lang="de-DE" sz="810">
                <a:solidFill>
                  <a:srgbClr val="889194"/>
                </a:solidFill>
                <a:cs typeface="+mn-cs"/>
              </a:rPr>
              <a:t>ABBA | Vortragende*r </a:t>
            </a:r>
            <a:endParaRPr lang="en-US" sz="810">
              <a:solidFill>
                <a:srgbClr val="889194"/>
              </a:solidFill>
              <a:cs typeface="+mn-cs"/>
            </a:endParaRPr>
          </a:p>
        </p:txBody>
      </p:sp>
      <p:sp>
        <p:nvSpPr>
          <p:cNvPr id="20" name="Rechteck: abgerundete Ecken 42">
            <a:extLst>
              <a:ext uri="{FF2B5EF4-FFF2-40B4-BE49-F238E27FC236}">
                <a16:creationId xmlns:a16="http://schemas.microsoft.com/office/drawing/2014/main" id="{32029DC5-2448-267F-0288-83F396292978}"/>
              </a:ext>
            </a:extLst>
          </p:cNvPr>
          <p:cNvSpPr/>
          <p:nvPr/>
        </p:nvSpPr>
        <p:spPr>
          <a:xfrm>
            <a:off x="8352644" y="1766290"/>
            <a:ext cx="2721484" cy="1401318"/>
          </a:xfrm>
          <a:prstGeom prst="roundRect">
            <a:avLst>
              <a:gd name="adj" fmla="val 5607"/>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1" name="Rechteck 20">
            <a:extLst>
              <a:ext uri="{FF2B5EF4-FFF2-40B4-BE49-F238E27FC236}">
                <a16:creationId xmlns:a16="http://schemas.microsoft.com/office/drawing/2014/main" id="{FA7A3208-D95B-7252-80C9-3765EEDB51A8}"/>
              </a:ext>
            </a:extLst>
          </p:cNvPr>
          <p:cNvSpPr/>
          <p:nvPr/>
        </p:nvSpPr>
        <p:spPr>
          <a:xfrm>
            <a:off x="8572098" y="1654274"/>
            <a:ext cx="452628" cy="26974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5" name="Rechtwinkliges Dreieck 24">
            <a:extLst>
              <a:ext uri="{FF2B5EF4-FFF2-40B4-BE49-F238E27FC236}">
                <a16:creationId xmlns:a16="http://schemas.microsoft.com/office/drawing/2014/main" id="{CC4957D6-8215-0998-1A41-E11C389020AE}"/>
              </a:ext>
            </a:extLst>
          </p:cNvPr>
          <p:cNvSpPr/>
          <p:nvPr/>
        </p:nvSpPr>
        <p:spPr>
          <a:xfrm rot="16200000">
            <a:off x="8460086" y="1654276"/>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6" name="Rechteck 25">
            <a:extLst>
              <a:ext uri="{FF2B5EF4-FFF2-40B4-BE49-F238E27FC236}">
                <a16:creationId xmlns:a16="http://schemas.microsoft.com/office/drawing/2014/main" id="{223F2A23-3F74-0173-E857-D4C57CF1E2CC}"/>
              </a:ext>
            </a:extLst>
          </p:cNvPr>
          <p:cNvSpPr/>
          <p:nvPr/>
        </p:nvSpPr>
        <p:spPr>
          <a:xfrm>
            <a:off x="8572098" y="2282924"/>
            <a:ext cx="452628" cy="9966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7" name="Rechtwinkliges Dreieck 26">
            <a:extLst>
              <a:ext uri="{FF2B5EF4-FFF2-40B4-BE49-F238E27FC236}">
                <a16:creationId xmlns:a16="http://schemas.microsoft.com/office/drawing/2014/main" id="{B463AEBD-177C-5A2E-5F97-28A2B6621F4A}"/>
              </a:ext>
            </a:extLst>
          </p:cNvPr>
          <p:cNvSpPr/>
          <p:nvPr/>
        </p:nvSpPr>
        <p:spPr>
          <a:xfrm rot="5400000" flipV="1">
            <a:off x="8460086" y="3167608"/>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28" name="Textfeld 27">
            <a:extLst>
              <a:ext uri="{FF2B5EF4-FFF2-40B4-BE49-F238E27FC236}">
                <a16:creationId xmlns:a16="http://schemas.microsoft.com/office/drawing/2014/main" id="{37922161-94B6-7176-29FF-2881F1F0B9C6}"/>
              </a:ext>
            </a:extLst>
          </p:cNvPr>
          <p:cNvSpPr txBox="1"/>
          <p:nvPr/>
        </p:nvSpPr>
        <p:spPr>
          <a:xfrm>
            <a:off x="8572098" y="1921736"/>
            <a:ext cx="452628" cy="361188"/>
          </a:xfrm>
          <a:prstGeom prst="rect">
            <a:avLst/>
          </a:prstGeom>
          <a:solidFill>
            <a:schemeClr val="bg1"/>
          </a:solidFill>
        </p:spPr>
        <p:txBody>
          <a:bodyPr vert="horz" wrap="none" lIns="0" tIns="0" rIns="0" bIns="0" rtlCol="0" anchor="ctr">
            <a:noAutofit/>
          </a:bodyPr>
          <a:lstStyle/>
          <a:p>
            <a:pPr algn="ctr" defTabSz="822960">
              <a:defRPr/>
            </a:pPr>
            <a:r>
              <a:rPr lang="de-DE" sz="2880">
                <a:solidFill>
                  <a:srgbClr val="179C7D">
                    <a:lumMod val="75000"/>
                  </a:srgbClr>
                </a:solidFill>
                <a:latin typeface="Trebuchet MS"/>
              </a:rPr>
              <a:t>02</a:t>
            </a:r>
          </a:p>
        </p:txBody>
      </p:sp>
      <p:sp>
        <p:nvSpPr>
          <p:cNvPr id="29" name="Textfeld 28">
            <a:extLst>
              <a:ext uri="{FF2B5EF4-FFF2-40B4-BE49-F238E27FC236}">
                <a16:creationId xmlns:a16="http://schemas.microsoft.com/office/drawing/2014/main" id="{72A69AC5-7BC3-7F31-8588-F454AC65E512}"/>
              </a:ext>
            </a:extLst>
          </p:cNvPr>
          <p:cNvSpPr txBox="1"/>
          <p:nvPr/>
        </p:nvSpPr>
        <p:spPr>
          <a:xfrm>
            <a:off x="9080734" y="1914291"/>
            <a:ext cx="1993392" cy="830997"/>
          </a:xfrm>
          <a:prstGeom prst="rect">
            <a:avLst/>
          </a:prstGeom>
          <a:ln>
            <a:noFill/>
          </a:ln>
        </p:spPr>
        <p:txBody>
          <a:bodyPr vert="horz" wrap="square" lIns="0" tIns="0" rIns="0" bIns="0" rtlCol="0">
            <a:spAutoFit/>
          </a:bodyPr>
          <a:lstStyle/>
          <a:p>
            <a:pPr defTabSz="822960">
              <a:defRPr/>
            </a:pPr>
            <a:r>
              <a:rPr lang="en-US">
                <a:solidFill>
                  <a:srgbClr val="179C7D">
                    <a:lumMod val="50000"/>
                  </a:srgbClr>
                </a:solidFill>
                <a:latin typeface="Trebuchet MS"/>
              </a:rPr>
              <a:t>Create learning materials with ChatGPT</a:t>
            </a:r>
            <a:endParaRPr lang="de-DE">
              <a:solidFill>
                <a:srgbClr val="179C7D">
                  <a:lumMod val="50000"/>
                </a:srgbClr>
              </a:solidFill>
              <a:latin typeface="Trebuchet MS"/>
            </a:endParaRPr>
          </a:p>
        </p:txBody>
      </p:sp>
      <p:sp>
        <p:nvSpPr>
          <p:cNvPr id="8" name="Rechteck 7">
            <a:extLst>
              <a:ext uri="{FF2B5EF4-FFF2-40B4-BE49-F238E27FC236}">
                <a16:creationId xmlns:a16="http://schemas.microsoft.com/office/drawing/2014/main" id="{9ADE5C0A-4B3E-9F6C-2D8F-E6B9AACFE368}"/>
              </a:ext>
            </a:extLst>
          </p:cNvPr>
          <p:cNvSpPr/>
          <p:nvPr/>
        </p:nvSpPr>
        <p:spPr>
          <a:xfrm>
            <a:off x="609600" y="3623537"/>
            <a:ext cx="10972800" cy="2891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pic>
        <p:nvPicPr>
          <p:cNvPr id="9" name="Inhaltsplatzhalter 12" descr="Unterschrift mit einfarbiger Füllung">
            <a:extLst>
              <a:ext uri="{FF2B5EF4-FFF2-40B4-BE49-F238E27FC236}">
                <a16:creationId xmlns:a16="http://schemas.microsoft.com/office/drawing/2014/main" id="{1AD805A0-BB9C-25D0-B5AB-3EC989E3AE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1116" y="3722140"/>
            <a:ext cx="443321" cy="443321"/>
          </a:xfrm>
          <a:prstGeom prst="rect">
            <a:avLst/>
          </a:prstGeom>
        </p:spPr>
      </p:pic>
      <p:sp>
        <p:nvSpPr>
          <p:cNvPr id="10" name="Eine Ecke des Rechtecks schneiden 24">
            <a:extLst>
              <a:ext uri="{FF2B5EF4-FFF2-40B4-BE49-F238E27FC236}">
                <a16:creationId xmlns:a16="http://schemas.microsoft.com/office/drawing/2014/main" id="{9055277A-8EFF-FB71-F857-495CBEF298A5}"/>
              </a:ext>
            </a:extLst>
          </p:cNvPr>
          <p:cNvSpPr/>
          <p:nvPr/>
        </p:nvSpPr>
        <p:spPr>
          <a:xfrm rot="10800000" flipV="1">
            <a:off x="9907091" y="3632321"/>
            <a:ext cx="1675312" cy="258341"/>
          </a:xfrm>
          <a:prstGeom prst="snip1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10800000" lon="0" rev="0"/>
              </a:camera>
              <a:lightRig rig="threePt" dir="t"/>
            </a:scene3d>
            <a:flatTx/>
          </a:bodyPr>
          <a:lstStyle/>
          <a:p>
            <a:pPr algn="ctr" defTabSz="822960">
              <a:defRPr/>
            </a:pPr>
            <a:r>
              <a:rPr lang="de-DE" sz="1620">
                <a:solidFill>
                  <a:srgbClr val="FFFFFF"/>
                </a:solidFill>
                <a:latin typeface="Trebuchet MS"/>
              </a:rPr>
              <a:t>Anwenden</a:t>
            </a:r>
          </a:p>
        </p:txBody>
      </p:sp>
      <p:sp>
        <p:nvSpPr>
          <p:cNvPr id="11" name="Textfeld 10">
            <a:extLst>
              <a:ext uri="{FF2B5EF4-FFF2-40B4-BE49-F238E27FC236}">
                <a16:creationId xmlns:a16="http://schemas.microsoft.com/office/drawing/2014/main" id="{C56C6510-C15D-4D70-A404-0E2FEABE9B03}"/>
              </a:ext>
            </a:extLst>
          </p:cNvPr>
          <p:cNvSpPr txBox="1"/>
          <p:nvPr/>
        </p:nvSpPr>
        <p:spPr>
          <a:xfrm>
            <a:off x="1569449" y="4322857"/>
            <a:ext cx="7511286" cy="915984"/>
          </a:xfrm>
          <a:prstGeom prst="rect">
            <a:avLst/>
          </a:prstGeom>
        </p:spPr>
        <p:txBody>
          <a:bodyPr vert="horz" wrap="square" lIns="0" tIns="0" rIns="0" bIns="0" rtlCol="0">
            <a:noAutofit/>
          </a:bodyPr>
          <a:lstStyle/>
          <a:p>
            <a:pPr marL="308610" indent="-308610" defTabSz="822960">
              <a:buFontTx/>
              <a:buAutoNum type="arabicPeriod"/>
              <a:defRPr/>
            </a:pPr>
            <a:r>
              <a:rPr lang="de-DE" sz="1260">
                <a:solidFill>
                  <a:srgbClr val="000000"/>
                </a:solidFill>
                <a:latin typeface="Trebuchet MS"/>
              </a:rPr>
              <a:t>Nutzen Sie </a:t>
            </a:r>
            <a:r>
              <a:rPr lang="de-DE" sz="1260" err="1">
                <a:solidFill>
                  <a:srgbClr val="000000"/>
                </a:solidFill>
                <a:latin typeface="Trebuchet MS"/>
              </a:rPr>
              <a:t>ChatGPT</a:t>
            </a:r>
            <a:r>
              <a:rPr lang="de-DE" sz="1260">
                <a:solidFill>
                  <a:srgbClr val="000000"/>
                </a:solidFill>
                <a:latin typeface="Trebuchet MS"/>
              </a:rPr>
              <a:t> um Arbeitsmaterialien für Schüler/Studierende ihres Fachgebietes zu erstellen!</a:t>
            </a:r>
            <a:br>
              <a:rPr lang="de-DE" sz="1260">
                <a:solidFill>
                  <a:srgbClr val="000000"/>
                </a:solidFill>
                <a:latin typeface="Trebuchet MS"/>
              </a:rPr>
            </a:br>
            <a:r>
              <a:rPr lang="de-DE" sz="1260">
                <a:solidFill>
                  <a:srgbClr val="000000"/>
                </a:solidFill>
                <a:latin typeface="Trebuchet MS"/>
              </a:rPr>
              <a:t>Wie könnte das Ergebnis optimiert werden?</a:t>
            </a:r>
          </a:p>
          <a:p>
            <a:pPr marL="308610" indent="-308610" defTabSz="822960">
              <a:buFontTx/>
              <a:buAutoNum type="arabicPeriod"/>
              <a:defRPr/>
            </a:pPr>
            <a:r>
              <a:rPr lang="de-DE" sz="1260">
                <a:solidFill>
                  <a:srgbClr val="000000"/>
                </a:solidFill>
                <a:latin typeface="Trebuchet MS"/>
              </a:rPr>
              <a:t>Erzeugen Sie mit </a:t>
            </a:r>
            <a:r>
              <a:rPr lang="de-DE" sz="1260" err="1">
                <a:solidFill>
                  <a:srgbClr val="000000"/>
                </a:solidFill>
                <a:latin typeface="Trebuchet MS"/>
              </a:rPr>
              <a:t>ChatGPT</a:t>
            </a:r>
            <a:r>
              <a:rPr lang="de-DE" sz="1260">
                <a:solidFill>
                  <a:srgbClr val="000000"/>
                </a:solidFill>
                <a:latin typeface="Trebuchet MS"/>
              </a:rPr>
              <a:t> Aufgaben mit unterschiedlichen Schwierigkeitsgraden!</a:t>
            </a:r>
          </a:p>
          <a:p>
            <a:pPr marL="308610" indent="-308610" defTabSz="822960">
              <a:buFontTx/>
              <a:buAutoNum type="arabicPeriod"/>
              <a:defRPr/>
            </a:pPr>
            <a:r>
              <a:rPr lang="de-DE" sz="1260">
                <a:solidFill>
                  <a:srgbClr val="000000"/>
                </a:solidFill>
                <a:latin typeface="Trebuchet MS"/>
              </a:rPr>
              <a:t>Lösen Sie die Aufgaben mit </a:t>
            </a:r>
            <a:r>
              <a:rPr lang="de-DE" sz="1260" err="1">
                <a:solidFill>
                  <a:srgbClr val="000000"/>
                </a:solidFill>
                <a:latin typeface="Trebuchet MS"/>
              </a:rPr>
              <a:t>ChatGPT</a:t>
            </a:r>
            <a:r>
              <a:rPr lang="de-DE" sz="1260">
                <a:solidFill>
                  <a:srgbClr val="000000"/>
                </a:solidFill>
                <a:latin typeface="Trebuchet MS"/>
              </a:rPr>
              <a:t> und lassen Sie sich Feedback zu ihren korrekten und fehlerhaften Antworten geben!</a:t>
            </a:r>
          </a:p>
          <a:p>
            <a:pPr marL="308610" indent="-308610" defTabSz="822960">
              <a:buFontTx/>
              <a:buAutoNum type="arabicPeriod"/>
              <a:defRPr/>
            </a:pPr>
            <a:endParaRPr lang="de-DE" sz="1260">
              <a:solidFill>
                <a:srgbClr val="000000"/>
              </a:solidFill>
              <a:latin typeface="Trebuchet MS"/>
            </a:endParaRPr>
          </a:p>
          <a:p>
            <a:pPr marL="308610" indent="-308610" defTabSz="822960">
              <a:buFontTx/>
              <a:buAutoNum type="arabicPeriod"/>
              <a:defRPr/>
            </a:pPr>
            <a:endParaRPr lang="de-DE" sz="1260">
              <a:solidFill>
                <a:srgbClr val="000000"/>
              </a:solidFill>
              <a:latin typeface="Trebuchet MS"/>
            </a:endParaRPr>
          </a:p>
        </p:txBody>
      </p:sp>
      <p:sp>
        <p:nvSpPr>
          <p:cNvPr id="12" name="Rechteck: abgerundete Ecken 11">
            <a:extLst>
              <a:ext uri="{FF2B5EF4-FFF2-40B4-BE49-F238E27FC236}">
                <a16:creationId xmlns:a16="http://schemas.microsoft.com/office/drawing/2014/main" id="{C7749180-9D65-4A19-1F65-B35613196F0D}"/>
              </a:ext>
            </a:extLst>
          </p:cNvPr>
          <p:cNvSpPr/>
          <p:nvPr/>
        </p:nvSpPr>
        <p:spPr>
          <a:xfrm>
            <a:off x="1120702" y="4154909"/>
            <a:ext cx="8459164" cy="1233319"/>
          </a:xfrm>
          <a:prstGeom prst="roundRect">
            <a:avLst/>
          </a:prstGeom>
          <a:noFill/>
          <a:ln w="28575">
            <a:solidFill>
              <a:srgbClr val="004080"/>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822960">
              <a:defRPr/>
            </a:pPr>
            <a:endParaRPr lang="de-DE" sz="1620">
              <a:solidFill>
                <a:srgbClr val="000000"/>
              </a:solidFill>
              <a:latin typeface="Trebuchet MS"/>
            </a:endParaRPr>
          </a:p>
        </p:txBody>
      </p:sp>
      <p:sp>
        <p:nvSpPr>
          <p:cNvPr id="13" name="Textfeld 12">
            <a:extLst>
              <a:ext uri="{FF2B5EF4-FFF2-40B4-BE49-F238E27FC236}">
                <a16:creationId xmlns:a16="http://schemas.microsoft.com/office/drawing/2014/main" id="{01B5F3C5-52CA-FF46-9C90-8C07D2997D6E}"/>
              </a:ext>
            </a:extLst>
          </p:cNvPr>
          <p:cNvSpPr txBox="1"/>
          <p:nvPr/>
        </p:nvSpPr>
        <p:spPr>
          <a:xfrm>
            <a:off x="1455154" y="4002562"/>
            <a:ext cx="1385495" cy="535531"/>
          </a:xfrm>
          <a:prstGeom prst="rect">
            <a:avLst/>
          </a:prstGeom>
          <a:solidFill>
            <a:schemeClr val="bg1">
              <a:lumMod val="95000"/>
            </a:schemeClr>
          </a:solidFill>
        </p:spPr>
        <p:txBody>
          <a:bodyPr wrap="square">
            <a:spAutoFit/>
          </a:bodyPr>
          <a:lstStyle/>
          <a:p>
            <a:pPr defTabSz="822960">
              <a:defRPr/>
            </a:pPr>
            <a:r>
              <a:rPr lang="de-DE" sz="1440" b="1">
                <a:solidFill>
                  <a:srgbClr val="004080"/>
                </a:solidFill>
                <a:latin typeface="Trebuchet MS"/>
              </a:rPr>
              <a:t>Arbeitsauftrag</a:t>
            </a:r>
          </a:p>
        </p:txBody>
      </p:sp>
      <p:sp>
        <p:nvSpPr>
          <p:cNvPr id="31" name="Foliennummernplatzhalter 5">
            <a:extLst>
              <a:ext uri="{FF2B5EF4-FFF2-40B4-BE49-F238E27FC236}">
                <a16:creationId xmlns:a16="http://schemas.microsoft.com/office/drawing/2014/main" id="{32787433-0D47-A3CF-FC21-DD65C479536D}"/>
              </a:ext>
            </a:extLst>
          </p:cNvPr>
          <p:cNvSpPr txBox="1">
            <a:spLocks/>
          </p:cNvSpPr>
          <p:nvPr/>
        </p:nvSpPr>
        <p:spPr>
          <a:xfrm>
            <a:off x="10810195" y="6266480"/>
            <a:ext cx="274320" cy="125646"/>
          </a:xfrm>
          <a:prstGeom prst="rect">
            <a:avLst/>
          </a:prstGeom>
        </p:spPr>
        <p:txBody>
          <a:bodyPr vert="horz" lIns="0" tIns="0" rIns="0" bIns="0" rtlCol="0" anchor="ctr">
            <a:noAutofit/>
          </a:bodyPr>
          <a:lstStyle>
            <a:defPPr>
              <a:defRPr lang="en-US"/>
            </a:defPPr>
            <a:lvl1pPr marL="0" algn="r"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64647E8F-5052-4581-98D0-7C32D5A45346}" type="slidenum">
              <a:rPr lang="en-US" sz="810">
                <a:solidFill>
                  <a:srgbClr val="889194"/>
                </a:solidFill>
                <a:latin typeface="Trebuchet MS"/>
              </a:rPr>
              <a:pPr defTabSz="822960">
                <a:defRPr/>
              </a:pPr>
              <a:t>43</a:t>
            </a:fld>
            <a:endParaRPr lang="en-US" sz="810">
              <a:solidFill>
                <a:srgbClr val="889194"/>
              </a:solidFill>
              <a:latin typeface="Trebuchet MS"/>
            </a:endParaRPr>
          </a:p>
        </p:txBody>
      </p:sp>
      <p:sp>
        <p:nvSpPr>
          <p:cNvPr id="32" name="Datumsplatzhalter 2">
            <a:extLst>
              <a:ext uri="{FF2B5EF4-FFF2-40B4-BE49-F238E27FC236}">
                <a16:creationId xmlns:a16="http://schemas.microsoft.com/office/drawing/2014/main" id="{F9697C48-C276-2AD5-FF83-F6DF8285C007}"/>
              </a:ext>
            </a:extLst>
          </p:cNvPr>
          <p:cNvSpPr txBox="1">
            <a:spLocks/>
          </p:cNvSpPr>
          <p:nvPr/>
        </p:nvSpPr>
        <p:spPr>
          <a:xfrm>
            <a:off x="1105318" y="6266480"/>
            <a:ext cx="699666"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33" name="Fußzeilenplatzhalter 5">
            <a:extLst>
              <a:ext uri="{FF2B5EF4-FFF2-40B4-BE49-F238E27FC236}">
                <a16:creationId xmlns:a16="http://schemas.microsoft.com/office/drawing/2014/main" id="{DB5E05AC-7C45-01F1-58CF-D311F97F0DA5}"/>
              </a:ext>
            </a:extLst>
          </p:cNvPr>
          <p:cNvSpPr txBox="1">
            <a:spLocks/>
          </p:cNvSpPr>
          <p:nvPr/>
        </p:nvSpPr>
        <p:spPr>
          <a:xfrm>
            <a:off x="2019885" y="6266480"/>
            <a:ext cx="8152230"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r>
              <a:rPr lang="de-DE" sz="810">
                <a:solidFill>
                  <a:srgbClr val="889194"/>
                </a:solidFill>
                <a:latin typeface="Trebuchet MS"/>
              </a:rPr>
              <a:t>ABBA | Vortragende*r </a:t>
            </a:r>
            <a:endParaRPr lang="en-US" sz="810">
              <a:solidFill>
                <a:srgbClr val="889194"/>
              </a:solidFill>
              <a:latin typeface="Trebuchet MS"/>
            </a:endParaRPr>
          </a:p>
        </p:txBody>
      </p:sp>
    </p:spTree>
    <p:extLst>
      <p:ext uri="{BB962C8B-B14F-4D97-AF65-F5344CB8AC3E}">
        <p14:creationId xmlns:p14="http://schemas.microsoft.com/office/powerpoint/2010/main" val="216668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9E6B6B1-D08A-9C85-9331-D1E3196F8E9D}"/>
              </a:ext>
            </a:extLst>
          </p:cNvPr>
          <p:cNvSpPr/>
          <p:nvPr/>
        </p:nvSpPr>
        <p:spPr>
          <a:xfrm>
            <a:off x="609600" y="3623537"/>
            <a:ext cx="10972800" cy="2891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sp>
        <p:nvSpPr>
          <p:cNvPr id="2" name="Titel 1">
            <a:extLst>
              <a:ext uri="{FF2B5EF4-FFF2-40B4-BE49-F238E27FC236}">
                <a16:creationId xmlns:a16="http://schemas.microsoft.com/office/drawing/2014/main" id="{C5F93DFC-536E-41D1-A57C-8D44AA0336BF}"/>
              </a:ext>
            </a:extLst>
          </p:cNvPr>
          <p:cNvSpPr>
            <a:spLocks noGrp="1"/>
          </p:cNvSpPr>
          <p:nvPr>
            <p:ph type="title"/>
          </p:nvPr>
        </p:nvSpPr>
        <p:spPr/>
        <p:txBody>
          <a:bodyPr/>
          <a:lstStyle/>
          <a:p>
            <a:r>
              <a:rPr lang="en-US"/>
              <a:t>Tests und Quizzes </a:t>
            </a:r>
            <a:r>
              <a:rPr lang="en-US" err="1"/>
              <a:t>generieren</a:t>
            </a:r>
            <a:endParaRPr lang="en-US"/>
          </a:p>
        </p:txBody>
      </p:sp>
      <p:sp>
        <p:nvSpPr>
          <p:cNvPr id="5" name="Datumsplatzhalter 4">
            <a:extLst>
              <a:ext uri="{FF2B5EF4-FFF2-40B4-BE49-F238E27FC236}">
                <a16:creationId xmlns:a16="http://schemas.microsoft.com/office/drawing/2014/main" id="{51B54829-8AF8-B7F2-B8ED-80FE8E283D1D}"/>
              </a:ext>
            </a:extLst>
          </p:cNvPr>
          <p:cNvSpPr>
            <a:spLocks noGrp="1"/>
          </p:cNvSpPr>
          <p:nvPr>
            <p:ph type="dt" sz="half" idx="10"/>
          </p:nvPr>
        </p:nvSpPr>
        <p:spPr/>
        <p:txBody>
          <a:bodyPr/>
          <a:lstStyle/>
          <a:p>
            <a:pPr defTabSz="822960">
              <a:defRPr/>
            </a:pPr>
            <a:fld id="{0547145B-5C78-453B-8533-94D825398551}"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6" name="Foliennummernplatzhalter 5">
            <a:extLst>
              <a:ext uri="{FF2B5EF4-FFF2-40B4-BE49-F238E27FC236}">
                <a16:creationId xmlns:a16="http://schemas.microsoft.com/office/drawing/2014/main" id="{2462C41F-689B-26C6-A1FA-F63CF7A7D759}"/>
              </a:ext>
            </a:extLst>
          </p:cNvPr>
          <p:cNvSpPr>
            <a:spLocks noGrp="1"/>
          </p:cNvSpPr>
          <p:nvPr>
            <p:ph type="sldNum" sz="quarter" idx="12"/>
          </p:nvPr>
        </p:nvSpPr>
        <p:spPr>
          <a:xfrm>
            <a:off x="13600800" y="7901664"/>
            <a:ext cx="365760" cy="124650"/>
          </a:xfrm>
        </p:spPr>
        <p:txBody>
          <a:bodyPr/>
          <a:lstStyle/>
          <a:p>
            <a:pPr algn="r" defTabSz="822960">
              <a:defRPr/>
            </a:pPr>
            <a:fld id="{64647E8F-5052-4581-98D0-7C32D5A45346}" type="slidenum">
              <a:rPr lang="en-US" sz="810">
                <a:solidFill>
                  <a:srgbClr val="889194"/>
                </a:solidFill>
                <a:cs typeface="+mn-cs"/>
              </a:rPr>
              <a:pPr algn="r" defTabSz="822960">
                <a:defRPr/>
              </a:pPr>
              <a:t>44</a:t>
            </a:fld>
            <a:endParaRPr lang="en-US" sz="810">
              <a:solidFill>
                <a:srgbClr val="889194"/>
              </a:solidFill>
              <a:cs typeface="+mn-cs"/>
            </a:endParaRPr>
          </a:p>
        </p:txBody>
      </p:sp>
      <p:sp>
        <p:nvSpPr>
          <p:cNvPr id="16" name="Textfeld 15">
            <a:extLst>
              <a:ext uri="{FF2B5EF4-FFF2-40B4-BE49-F238E27FC236}">
                <a16:creationId xmlns:a16="http://schemas.microsoft.com/office/drawing/2014/main" id="{1A8E2E2C-7B1E-0610-72BC-BFF61E9A5250}"/>
              </a:ext>
            </a:extLst>
          </p:cNvPr>
          <p:cNvSpPr txBox="1"/>
          <p:nvPr/>
        </p:nvSpPr>
        <p:spPr>
          <a:xfrm>
            <a:off x="1105320" y="1843956"/>
            <a:ext cx="5084066" cy="131188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81000" tIns="81000" rIns="81000" bIns="81000" rtlCol="0" anchor="b">
            <a:noAutofit/>
          </a:bodyPr>
          <a:lstStyle/>
          <a:p>
            <a:pPr marL="257176" indent="-257176" defTabSz="822960">
              <a:buFont typeface="Arial" panose="020B0604020202020204" pitchFamily="34" charset="0"/>
              <a:buChar char="•"/>
              <a:defRPr/>
            </a:pPr>
            <a:r>
              <a:rPr lang="de-DE" sz="1260" err="1">
                <a:solidFill>
                  <a:srgbClr val="40414F"/>
                </a:solidFill>
                <a:latin typeface="Söhne"/>
              </a:rPr>
              <a:t>ChatGPT</a:t>
            </a:r>
            <a:r>
              <a:rPr lang="de-DE" sz="1260">
                <a:solidFill>
                  <a:srgbClr val="40414F"/>
                </a:solidFill>
                <a:latin typeface="Söhne"/>
              </a:rPr>
              <a:t> kann </a:t>
            </a:r>
            <a:r>
              <a:rPr lang="de-DE" sz="1260" b="1">
                <a:solidFill>
                  <a:srgbClr val="40414F"/>
                </a:solidFill>
                <a:latin typeface="Söhne"/>
              </a:rPr>
              <a:t>Tests zur Unterstützung </a:t>
            </a:r>
            <a:r>
              <a:rPr lang="de-DE" sz="1260">
                <a:solidFill>
                  <a:srgbClr val="40414F"/>
                </a:solidFill>
                <a:latin typeface="Söhne"/>
              </a:rPr>
              <a:t>des Lernfortschritts erstellen</a:t>
            </a:r>
            <a:endParaRPr lang="de-DE" sz="1260">
              <a:solidFill>
                <a:srgbClr val="40414F"/>
              </a:solidFill>
              <a:highlight>
                <a:srgbClr val="FFFF00"/>
              </a:highlight>
              <a:latin typeface="Söhne"/>
            </a:endParaRPr>
          </a:p>
          <a:p>
            <a:pPr marL="257176" indent="-257176" defTabSz="822960">
              <a:buFont typeface="Arial" panose="020B0604020202020204" pitchFamily="34" charset="0"/>
              <a:buChar char="•"/>
              <a:defRPr/>
            </a:pPr>
            <a:r>
              <a:rPr lang="de-DE" sz="1260">
                <a:solidFill>
                  <a:srgbClr val="40414F"/>
                </a:solidFill>
                <a:latin typeface="Söhne"/>
              </a:rPr>
              <a:t>Es empfiehlt sich, Lehrinhalte an </a:t>
            </a:r>
            <a:r>
              <a:rPr lang="de-DE" sz="1260" err="1">
                <a:solidFill>
                  <a:srgbClr val="40414F"/>
                </a:solidFill>
                <a:latin typeface="Söhne"/>
              </a:rPr>
              <a:t>ChatGPT</a:t>
            </a:r>
            <a:r>
              <a:rPr lang="de-DE" sz="1260">
                <a:solidFill>
                  <a:srgbClr val="40414F"/>
                </a:solidFill>
                <a:latin typeface="Söhne"/>
              </a:rPr>
              <a:t> zu übermitteln, um eng am Inhalt der Veranstaltung zu bleiben und Halluzinieren auszuschließen</a:t>
            </a:r>
          </a:p>
          <a:p>
            <a:pPr marL="257176" indent="-257176" defTabSz="822960">
              <a:buFont typeface="Arial" panose="020B0604020202020204" pitchFamily="34" charset="0"/>
              <a:buChar char="•"/>
              <a:defRPr/>
            </a:pPr>
            <a:r>
              <a:rPr lang="de-DE" sz="1260">
                <a:solidFill>
                  <a:srgbClr val="40414F"/>
                </a:solidFill>
                <a:latin typeface="Söhne"/>
              </a:rPr>
              <a:t>ChatGPT kann Lernen </a:t>
            </a:r>
            <a:r>
              <a:rPr lang="de-DE" sz="1260" b="1">
                <a:solidFill>
                  <a:srgbClr val="40414F"/>
                </a:solidFill>
                <a:latin typeface="Söhne"/>
              </a:rPr>
              <a:t>unterstützen &amp; ergänzen</a:t>
            </a:r>
            <a:r>
              <a:rPr lang="de-DE" sz="1260">
                <a:solidFill>
                  <a:srgbClr val="40414F"/>
                </a:solidFill>
                <a:latin typeface="Söhne"/>
              </a:rPr>
              <a:t>, sollte jedoch nicht als alleinige Quelle für Prüfungsfragen dienen</a:t>
            </a:r>
          </a:p>
        </p:txBody>
      </p:sp>
      <p:sp>
        <p:nvSpPr>
          <p:cNvPr id="17" name="Rechteck: abgerundete Ecken 15">
            <a:extLst>
              <a:ext uri="{FF2B5EF4-FFF2-40B4-BE49-F238E27FC236}">
                <a16:creationId xmlns:a16="http://schemas.microsoft.com/office/drawing/2014/main" id="{9AFA46B0-70A8-712D-C638-17B8D040C9D7}"/>
              </a:ext>
            </a:extLst>
          </p:cNvPr>
          <p:cNvSpPr/>
          <p:nvPr/>
        </p:nvSpPr>
        <p:spPr bwMode="auto">
          <a:xfrm>
            <a:off x="1549010" y="1660042"/>
            <a:ext cx="3489480" cy="364268"/>
          </a:xfrm>
          <a:prstGeom prst="roundRect">
            <a:avLst/>
          </a:prstGeom>
          <a:solidFill>
            <a:schemeClr val="accent5">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01542">
              <a:defRPr/>
            </a:pPr>
            <a:r>
              <a:rPr lang="de-DE" sz="1440" b="1">
                <a:solidFill>
                  <a:srgbClr val="FFFFFF"/>
                </a:solidFill>
              </a:rPr>
              <a:t>Empfehlungen</a:t>
            </a:r>
          </a:p>
        </p:txBody>
      </p:sp>
      <p:sp>
        <p:nvSpPr>
          <p:cNvPr id="18" name="Abgerundetes Rechteck 17">
            <a:extLst>
              <a:ext uri="{FF2B5EF4-FFF2-40B4-BE49-F238E27FC236}">
                <a16:creationId xmlns:a16="http://schemas.microsoft.com/office/drawing/2014/main" id="{AD209F60-E83D-0A1E-8C48-BD42629FAFD4}"/>
              </a:ext>
            </a:extLst>
          </p:cNvPr>
          <p:cNvSpPr/>
          <p:nvPr/>
        </p:nvSpPr>
        <p:spPr>
          <a:xfrm>
            <a:off x="1105320" y="3927228"/>
            <a:ext cx="9968806" cy="1583839"/>
          </a:xfrm>
          <a:prstGeom prst="roundRect">
            <a:avLst/>
          </a:prstGeom>
          <a:solidFill>
            <a:srgbClr val="40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60">
              <a:defRPr/>
            </a:pPr>
            <a:r>
              <a:rPr lang="de-DE" sz="1440">
                <a:solidFill>
                  <a:srgbClr val="FFFFFF"/>
                </a:solidFill>
                <a:latin typeface="Trebuchet MS"/>
                <a:cs typeface="Courier New" panose="02070309020205020404" pitchFamily="49" charset="0"/>
              </a:rPr>
              <a:t>Test erstellen</a:t>
            </a:r>
            <a:br>
              <a:rPr lang="de-DE" sz="1440">
                <a:solidFill>
                  <a:srgbClr val="FFFFFF"/>
                </a:solidFill>
                <a:latin typeface="Courier New" panose="02070309020205020404" pitchFamily="49" charset="0"/>
                <a:cs typeface="Courier New" panose="02070309020205020404" pitchFamily="49" charset="0"/>
              </a:rPr>
            </a:br>
            <a:r>
              <a:rPr lang="de-DE" sz="1440">
                <a:solidFill>
                  <a:srgbClr val="FFFFFF"/>
                </a:solidFill>
                <a:latin typeface="Courier New" panose="02070309020205020404" pitchFamily="49" charset="0"/>
                <a:cs typeface="Courier New" panose="02070309020205020404" pitchFamily="49" charset="0"/>
              </a:rPr>
              <a:t>Erstelle einen Multiple Choice Test mit 20 Fragen zur französischen Revolution mit jeweils 5 möglichen Antworten.</a:t>
            </a:r>
          </a:p>
          <a:p>
            <a:pPr defTabSz="822960">
              <a:defRPr/>
            </a:pPr>
            <a:r>
              <a:rPr lang="de-DE" sz="1440">
                <a:solidFill>
                  <a:srgbClr val="FFFFFF"/>
                </a:solidFill>
                <a:latin typeface="Trebuchet MS"/>
                <a:cs typeface="Courier New" panose="02070309020205020404" pitchFamily="49" charset="0"/>
              </a:rPr>
              <a:t>Klausurfragen generieren</a:t>
            </a:r>
          </a:p>
          <a:p>
            <a:pPr defTabSz="822960">
              <a:defRPr/>
            </a:pPr>
            <a:r>
              <a:rPr lang="de-DE" sz="1440">
                <a:solidFill>
                  <a:srgbClr val="FFFFFF"/>
                </a:solidFill>
                <a:latin typeface="Courier New" panose="02070309020205020404" pitchFamily="49" charset="0"/>
                <a:cs typeface="Courier New" panose="02070309020205020404" pitchFamily="49" charset="0"/>
              </a:rPr>
              <a:t>Erstelle aus folgendem Text [Transkript einfügen] 3 offene Fragen, die aufeinander aufbauen für eine einstündige Klausur.</a:t>
            </a:r>
          </a:p>
        </p:txBody>
      </p:sp>
      <p:grpSp>
        <p:nvGrpSpPr>
          <p:cNvPr id="24" name="Gruppieren 23">
            <a:extLst>
              <a:ext uri="{FF2B5EF4-FFF2-40B4-BE49-F238E27FC236}">
                <a16:creationId xmlns:a16="http://schemas.microsoft.com/office/drawing/2014/main" id="{1F911894-ADD2-853D-2154-39E40C0B7AD6}"/>
              </a:ext>
            </a:extLst>
          </p:cNvPr>
          <p:cNvGrpSpPr/>
          <p:nvPr/>
        </p:nvGrpSpPr>
        <p:grpSpPr>
          <a:xfrm>
            <a:off x="4766272" y="3762636"/>
            <a:ext cx="2659460" cy="329184"/>
            <a:chOff x="4618522" y="3921626"/>
            <a:chExt cx="2954956" cy="365760"/>
          </a:xfrm>
        </p:grpSpPr>
        <p:sp>
          <p:nvSpPr>
            <p:cNvPr id="22" name="Abgerundetes Rechteck 21">
              <a:extLst>
                <a:ext uri="{FF2B5EF4-FFF2-40B4-BE49-F238E27FC236}">
                  <a16:creationId xmlns:a16="http://schemas.microsoft.com/office/drawing/2014/main" id="{B5B1A4CB-1E08-217E-6027-F7FAC195E805}"/>
                </a:ext>
              </a:extLst>
            </p:cNvPr>
            <p:cNvSpPr/>
            <p:nvPr/>
          </p:nvSpPr>
          <p:spPr>
            <a:xfrm>
              <a:off x="4618522" y="3921626"/>
              <a:ext cx="2954956" cy="3657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60">
                <a:defRPr/>
              </a:pPr>
              <a:r>
                <a:rPr lang="de-DE" sz="1620">
                  <a:solidFill>
                    <a:srgbClr val="FFFFFF"/>
                  </a:solidFill>
                  <a:latin typeface="Trebuchet MS"/>
                </a:rPr>
                <a:t>Beispielhafte Prompts</a:t>
              </a:r>
            </a:p>
          </p:txBody>
        </p:sp>
        <p:pic>
          <p:nvPicPr>
            <p:cNvPr id="23" name="Grafik 22">
              <a:extLst>
                <a:ext uri="{FF2B5EF4-FFF2-40B4-BE49-F238E27FC236}">
                  <a16:creationId xmlns:a16="http://schemas.microsoft.com/office/drawing/2014/main" id="{5E19924C-923D-E241-A367-6C8EECF54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0742" y="3958775"/>
              <a:ext cx="291461" cy="291461"/>
            </a:xfrm>
            <a:prstGeom prst="rect">
              <a:avLst/>
            </a:prstGeom>
          </p:spPr>
        </p:pic>
      </p:grpSp>
      <p:sp>
        <p:nvSpPr>
          <p:cNvPr id="4" name="Datumsplatzhalter 2">
            <a:extLst>
              <a:ext uri="{FF2B5EF4-FFF2-40B4-BE49-F238E27FC236}">
                <a16:creationId xmlns:a16="http://schemas.microsoft.com/office/drawing/2014/main" id="{A6DD0B6E-41AF-5C66-B9D1-FFBC55B325A0}"/>
              </a:ext>
            </a:extLst>
          </p:cNvPr>
          <p:cNvSpPr txBox="1">
            <a:spLocks/>
          </p:cNvSpPr>
          <p:nvPr/>
        </p:nvSpPr>
        <p:spPr>
          <a:xfrm>
            <a:off x="1105323" y="6269150"/>
            <a:ext cx="699666" cy="125646"/>
          </a:xfrm>
          <a:prstGeom prst="rect">
            <a:avLst/>
          </a:prstGeom>
        </p:spPr>
        <p:txBody>
          <a:bodyPr vert="horz" lIns="0" tIns="0" rIns="0" bIns="0" rtlCol="0" anchor="ctr">
            <a:noAutofit/>
          </a:bodyP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960">
              <a:defRPr/>
            </a:pPr>
            <a:fld id="{F9386414-91D6-4C81-835C-463B4F31272B}" type="datetime1">
              <a:rPr lang="de-DE" sz="810">
                <a:solidFill>
                  <a:srgbClr val="889194"/>
                </a:solidFill>
                <a:latin typeface="Trebuchet MS"/>
              </a:rPr>
              <a:pPr defTabSz="822960">
                <a:defRPr/>
              </a:pPr>
              <a:t>27.08.2024</a:t>
            </a:fld>
            <a:endParaRPr lang="en-US" sz="810">
              <a:solidFill>
                <a:srgbClr val="889194"/>
              </a:solidFill>
              <a:latin typeface="Trebuchet MS"/>
            </a:endParaRPr>
          </a:p>
        </p:txBody>
      </p:sp>
      <p:sp>
        <p:nvSpPr>
          <p:cNvPr id="7" name="Fußzeilenplatzhalter 5">
            <a:extLst>
              <a:ext uri="{FF2B5EF4-FFF2-40B4-BE49-F238E27FC236}">
                <a16:creationId xmlns:a16="http://schemas.microsoft.com/office/drawing/2014/main" id="{D97696EC-A473-2FD7-7E42-001BFE28FD2C}"/>
              </a:ext>
            </a:extLst>
          </p:cNvPr>
          <p:cNvSpPr>
            <a:spLocks noGrp="1"/>
          </p:cNvSpPr>
          <p:nvPr>
            <p:ph type="ftr" sz="quarter" idx="3"/>
          </p:nvPr>
        </p:nvSpPr>
        <p:spPr>
          <a:xfrm>
            <a:off x="2019890" y="6269150"/>
            <a:ext cx="8152230" cy="125646"/>
          </a:xfrm>
        </p:spPr>
        <p:txBody>
          <a:bodyPr/>
          <a:lstStyle/>
          <a:p>
            <a:pPr defTabSz="822960">
              <a:defRPr/>
            </a:pPr>
            <a:r>
              <a:rPr lang="de-DE" sz="810">
                <a:solidFill>
                  <a:srgbClr val="889194"/>
                </a:solidFill>
                <a:cs typeface="+mn-cs"/>
              </a:rPr>
              <a:t>ABBA | Vortragende*r </a:t>
            </a:r>
            <a:endParaRPr lang="en-US" sz="810">
              <a:solidFill>
                <a:srgbClr val="889194"/>
              </a:solidFill>
              <a:cs typeface="+mn-cs"/>
            </a:endParaRPr>
          </a:p>
        </p:txBody>
      </p:sp>
      <p:sp>
        <p:nvSpPr>
          <p:cNvPr id="8" name="Rechteck: abgerundete Ecken 53">
            <a:extLst>
              <a:ext uri="{FF2B5EF4-FFF2-40B4-BE49-F238E27FC236}">
                <a16:creationId xmlns:a16="http://schemas.microsoft.com/office/drawing/2014/main" id="{0FDD05ED-0234-7517-6171-026252A84001}"/>
              </a:ext>
            </a:extLst>
          </p:cNvPr>
          <p:cNvSpPr/>
          <p:nvPr/>
        </p:nvSpPr>
        <p:spPr>
          <a:xfrm>
            <a:off x="8352644" y="1769950"/>
            <a:ext cx="2721484" cy="1401318"/>
          </a:xfrm>
          <a:prstGeom prst="roundRect">
            <a:avLst>
              <a:gd name="adj" fmla="val 5607"/>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9" name="Rechteck 8">
            <a:extLst>
              <a:ext uri="{FF2B5EF4-FFF2-40B4-BE49-F238E27FC236}">
                <a16:creationId xmlns:a16="http://schemas.microsoft.com/office/drawing/2014/main" id="{51619A5C-51C6-8069-E10D-92A45219B3A5}"/>
              </a:ext>
            </a:extLst>
          </p:cNvPr>
          <p:cNvSpPr/>
          <p:nvPr/>
        </p:nvSpPr>
        <p:spPr>
          <a:xfrm>
            <a:off x="8572098" y="1657934"/>
            <a:ext cx="452628" cy="26974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0" name="Rechtwinkliges Dreieck 9">
            <a:extLst>
              <a:ext uri="{FF2B5EF4-FFF2-40B4-BE49-F238E27FC236}">
                <a16:creationId xmlns:a16="http://schemas.microsoft.com/office/drawing/2014/main" id="{3FDF8B95-41AF-D1B8-F645-E7E5EBB85903}"/>
              </a:ext>
            </a:extLst>
          </p:cNvPr>
          <p:cNvSpPr/>
          <p:nvPr/>
        </p:nvSpPr>
        <p:spPr>
          <a:xfrm rot="16200000">
            <a:off x="8460086" y="1657936"/>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1" name="Rechteck 10">
            <a:extLst>
              <a:ext uri="{FF2B5EF4-FFF2-40B4-BE49-F238E27FC236}">
                <a16:creationId xmlns:a16="http://schemas.microsoft.com/office/drawing/2014/main" id="{057E5349-0555-76C1-7353-27B0A11B20E4}"/>
              </a:ext>
            </a:extLst>
          </p:cNvPr>
          <p:cNvSpPr/>
          <p:nvPr/>
        </p:nvSpPr>
        <p:spPr>
          <a:xfrm>
            <a:off x="8572098" y="2286584"/>
            <a:ext cx="452628" cy="9966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
        <p:nvSpPr>
          <p:cNvPr id="12" name="Textfeld 11">
            <a:extLst>
              <a:ext uri="{FF2B5EF4-FFF2-40B4-BE49-F238E27FC236}">
                <a16:creationId xmlns:a16="http://schemas.microsoft.com/office/drawing/2014/main" id="{791D7005-065F-0462-C488-80D9F2C090AA}"/>
              </a:ext>
            </a:extLst>
          </p:cNvPr>
          <p:cNvSpPr txBox="1"/>
          <p:nvPr/>
        </p:nvSpPr>
        <p:spPr>
          <a:xfrm>
            <a:off x="8572098" y="1925396"/>
            <a:ext cx="452628" cy="361188"/>
          </a:xfrm>
          <a:prstGeom prst="rect">
            <a:avLst/>
          </a:prstGeom>
          <a:solidFill>
            <a:schemeClr val="bg1"/>
          </a:solidFill>
        </p:spPr>
        <p:txBody>
          <a:bodyPr vert="horz" wrap="none" lIns="0" tIns="0" rIns="0" bIns="0" rtlCol="0" anchor="ctr">
            <a:noAutofit/>
          </a:bodyPr>
          <a:lstStyle/>
          <a:p>
            <a:pPr algn="ctr" defTabSz="822960">
              <a:defRPr/>
            </a:pPr>
            <a:r>
              <a:rPr lang="de-DE" sz="2880">
                <a:solidFill>
                  <a:srgbClr val="179C7D">
                    <a:lumMod val="75000"/>
                  </a:srgbClr>
                </a:solidFill>
                <a:latin typeface="Trebuchet MS"/>
              </a:rPr>
              <a:t>03</a:t>
            </a:r>
          </a:p>
        </p:txBody>
      </p:sp>
      <p:sp>
        <p:nvSpPr>
          <p:cNvPr id="13" name="Textfeld 12">
            <a:extLst>
              <a:ext uri="{FF2B5EF4-FFF2-40B4-BE49-F238E27FC236}">
                <a16:creationId xmlns:a16="http://schemas.microsoft.com/office/drawing/2014/main" id="{50466CBC-5006-DFE7-C4AB-5006287E1F9A}"/>
              </a:ext>
            </a:extLst>
          </p:cNvPr>
          <p:cNvSpPr txBox="1"/>
          <p:nvPr/>
        </p:nvSpPr>
        <p:spPr>
          <a:xfrm>
            <a:off x="9080734" y="1917951"/>
            <a:ext cx="1993392" cy="553998"/>
          </a:xfrm>
          <a:prstGeom prst="rect">
            <a:avLst/>
          </a:prstGeom>
          <a:ln>
            <a:noFill/>
          </a:ln>
        </p:spPr>
        <p:txBody>
          <a:bodyPr vert="horz" wrap="square" lIns="0" tIns="0" rIns="0" bIns="0" rtlCol="0">
            <a:spAutoFit/>
          </a:bodyPr>
          <a:lstStyle/>
          <a:p>
            <a:pPr defTabSz="822960">
              <a:defRPr/>
            </a:pPr>
            <a:r>
              <a:rPr lang="en-US">
                <a:solidFill>
                  <a:srgbClr val="179C7D">
                    <a:lumMod val="50000"/>
                  </a:srgbClr>
                </a:solidFill>
                <a:latin typeface="Trebuchet MS"/>
              </a:rPr>
              <a:t>Support students with quizzes </a:t>
            </a:r>
            <a:endParaRPr lang="de-DE" err="1">
              <a:solidFill>
                <a:srgbClr val="179C7D">
                  <a:lumMod val="50000"/>
                </a:srgbClr>
              </a:solidFill>
              <a:latin typeface="Trebuchet MS"/>
            </a:endParaRPr>
          </a:p>
        </p:txBody>
      </p:sp>
      <p:sp>
        <p:nvSpPr>
          <p:cNvPr id="14" name="Rechtwinkliges Dreieck 13">
            <a:extLst>
              <a:ext uri="{FF2B5EF4-FFF2-40B4-BE49-F238E27FC236}">
                <a16:creationId xmlns:a16="http://schemas.microsoft.com/office/drawing/2014/main" id="{D58D09EC-3769-E9D0-D7F1-D402CD078B21}"/>
              </a:ext>
            </a:extLst>
          </p:cNvPr>
          <p:cNvSpPr/>
          <p:nvPr/>
        </p:nvSpPr>
        <p:spPr>
          <a:xfrm rot="5400000" flipV="1">
            <a:off x="8460086" y="3171268"/>
            <a:ext cx="112014" cy="11201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a:solidFill>
                <a:srgbClr val="FFFFFF"/>
              </a:solidFill>
              <a:latin typeface="Trebuchet MS"/>
            </a:endParaRPr>
          </a:p>
        </p:txBody>
      </p:sp>
    </p:spTree>
    <p:extLst>
      <p:ext uri="{BB962C8B-B14F-4D97-AF65-F5344CB8AC3E}">
        <p14:creationId xmlns:p14="http://schemas.microsoft.com/office/powerpoint/2010/main" val="3102456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8148F-6426-5594-A1C9-DA3071E5DD45}"/>
              </a:ext>
            </a:extLst>
          </p:cNvPr>
          <p:cNvSpPr>
            <a:spLocks noGrp="1"/>
          </p:cNvSpPr>
          <p:nvPr>
            <p:ph type="title"/>
          </p:nvPr>
        </p:nvSpPr>
        <p:spPr/>
        <p:txBody>
          <a:bodyPr/>
          <a:lstStyle/>
          <a:p>
            <a:r>
              <a:rPr lang="en-US"/>
              <a:t>Wie </a:t>
            </a:r>
            <a:r>
              <a:rPr lang="en-US" err="1"/>
              <a:t>werden</a:t>
            </a:r>
            <a:r>
              <a:rPr lang="en-US"/>
              <a:t> LLMS </a:t>
            </a:r>
            <a:r>
              <a:rPr lang="en-US" err="1"/>
              <a:t>integriert</a:t>
            </a:r>
            <a:r>
              <a:rPr lang="en-US"/>
              <a:t>?</a:t>
            </a:r>
          </a:p>
        </p:txBody>
      </p:sp>
      <p:sp>
        <p:nvSpPr>
          <p:cNvPr id="6" name="Rectangle 2">
            <a:extLst>
              <a:ext uri="{FF2B5EF4-FFF2-40B4-BE49-F238E27FC236}">
                <a16:creationId xmlns:a16="http://schemas.microsoft.com/office/drawing/2014/main" id="{EF0EAD42-9942-DB21-04D9-13E587C8CCC3}"/>
              </a:ext>
            </a:extLst>
          </p:cNvPr>
          <p:cNvSpPr/>
          <p:nvPr/>
        </p:nvSpPr>
        <p:spPr>
          <a:xfrm>
            <a:off x="1104278" y="1929114"/>
            <a:ext cx="2268000" cy="2106000"/>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bIns="41148" rtlCol="0" anchor="t"/>
          <a:lstStyle/>
          <a:p>
            <a:pPr lvl="0" algn="ctr">
              <a:lnSpc>
                <a:spcPct val="120000"/>
              </a:lnSpc>
            </a:pPr>
            <a:r>
              <a:rPr lang="en-US" sz="1440" b="1">
                <a:solidFill>
                  <a:schemeClr val="tx1"/>
                </a:solidFill>
              </a:rPr>
              <a:t>Frontend</a:t>
            </a: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UI </a:t>
            </a:r>
            <a:r>
              <a:rPr lang="de-DE" sz="1260" err="1">
                <a:solidFill>
                  <a:schemeClr val="tx1">
                    <a:lumMod val="50000"/>
                    <a:lumOff val="50000"/>
                  </a:schemeClr>
                </a:solidFill>
                <a:ea typeface="Roboto Light"/>
                <a:cs typeface="Roboto Light"/>
              </a:rPr>
              <a:t>for</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text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input</a:t>
            </a: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Design of </a:t>
            </a:r>
            <a:r>
              <a:rPr lang="de-DE" sz="1260" err="1">
                <a:solidFill>
                  <a:schemeClr val="tx1">
                    <a:lumMod val="50000"/>
                    <a:lumOff val="50000"/>
                  </a:schemeClr>
                </a:solidFill>
                <a:ea typeface="Roboto Light"/>
                <a:cs typeface="Roboto Light"/>
              </a:rPr>
              <a:t>the</a:t>
            </a:r>
            <a:r>
              <a:rPr lang="de-DE" sz="1260">
                <a:solidFill>
                  <a:schemeClr val="tx1">
                    <a:lumMod val="50000"/>
                    <a:lumOff val="50000"/>
                  </a:schemeClr>
                </a:solidFill>
                <a:ea typeface="Roboto Light"/>
                <a:cs typeface="Roboto Light"/>
              </a:rPr>
              <a:t> UI</a:t>
            </a: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Send </a:t>
            </a:r>
            <a:r>
              <a:rPr lang="de-DE" sz="1260" err="1">
                <a:solidFill>
                  <a:schemeClr val="tx1">
                    <a:lumMod val="50000"/>
                    <a:lumOff val="50000"/>
                  </a:schemeClr>
                </a:solidFill>
                <a:ea typeface="Roboto Light"/>
                <a:cs typeface="Roboto Light"/>
              </a:rPr>
              <a:t>user</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input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to</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the</a:t>
            </a:r>
            <a:r>
              <a:rPr lang="de-DE" sz="1260">
                <a:solidFill>
                  <a:schemeClr val="tx1">
                    <a:lumMod val="50000"/>
                    <a:lumOff val="50000"/>
                  </a:schemeClr>
                </a:solidFill>
                <a:ea typeface="Roboto Light"/>
                <a:cs typeface="Roboto Light"/>
              </a:rPr>
              <a:t> backend</a:t>
            </a:r>
            <a:endParaRPr lang="en-US" sz="1260">
              <a:solidFill>
                <a:schemeClr val="tx1">
                  <a:lumMod val="50000"/>
                  <a:lumOff val="50000"/>
                </a:schemeClr>
              </a:solidFill>
              <a:ea typeface="Roboto Light" charset="0"/>
              <a:cs typeface="Roboto Light" charset="0"/>
            </a:endParaRPr>
          </a:p>
        </p:txBody>
      </p:sp>
      <p:grpSp>
        <p:nvGrpSpPr>
          <p:cNvPr id="9" name="Gruppieren 8">
            <a:extLst>
              <a:ext uri="{FF2B5EF4-FFF2-40B4-BE49-F238E27FC236}">
                <a16:creationId xmlns:a16="http://schemas.microsoft.com/office/drawing/2014/main" id="{9244FE78-F2A0-2E2F-D8FB-77ECCB1D540F}"/>
              </a:ext>
            </a:extLst>
          </p:cNvPr>
          <p:cNvGrpSpPr/>
          <p:nvPr/>
        </p:nvGrpSpPr>
        <p:grpSpPr>
          <a:xfrm>
            <a:off x="1846907" y="1536358"/>
            <a:ext cx="782743" cy="782743"/>
            <a:chOff x="1887166" y="1307896"/>
            <a:chExt cx="869714" cy="869714"/>
          </a:xfrm>
        </p:grpSpPr>
        <p:sp>
          <p:nvSpPr>
            <p:cNvPr id="10" name="Oval 4">
              <a:extLst>
                <a:ext uri="{FF2B5EF4-FFF2-40B4-BE49-F238E27FC236}">
                  <a16:creationId xmlns:a16="http://schemas.microsoft.com/office/drawing/2014/main" id="{DB0BBACD-BC1E-9824-B58C-168CC82390C2}"/>
                </a:ext>
              </a:extLst>
            </p:cNvPr>
            <p:cNvSpPr/>
            <p:nvPr/>
          </p:nvSpPr>
          <p:spPr>
            <a:xfrm>
              <a:off x="1887166" y="1307896"/>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18" name="Grafik 17" descr="Monitor mit einfarbiger Füllung">
              <a:extLst>
                <a:ext uri="{FF2B5EF4-FFF2-40B4-BE49-F238E27FC236}">
                  <a16:creationId xmlns:a16="http://schemas.microsoft.com/office/drawing/2014/main" id="{F8BF089F-9B67-1623-F742-5723F32E7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4592" y="1438460"/>
              <a:ext cx="648000" cy="648000"/>
            </a:xfrm>
            <a:prstGeom prst="rect">
              <a:avLst/>
            </a:prstGeom>
          </p:spPr>
        </p:pic>
      </p:grpSp>
      <p:sp>
        <p:nvSpPr>
          <p:cNvPr id="7" name="Rectangle 2">
            <a:extLst>
              <a:ext uri="{FF2B5EF4-FFF2-40B4-BE49-F238E27FC236}">
                <a16:creationId xmlns:a16="http://schemas.microsoft.com/office/drawing/2014/main" id="{4AF952E7-575D-858F-C207-3C53D06112A3}"/>
              </a:ext>
            </a:extLst>
          </p:cNvPr>
          <p:cNvSpPr/>
          <p:nvPr/>
        </p:nvSpPr>
        <p:spPr>
          <a:xfrm>
            <a:off x="4962000" y="1927729"/>
            <a:ext cx="2268000" cy="2106000"/>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bIns="41148" rtlCol="0" anchor="t"/>
          <a:lstStyle/>
          <a:p>
            <a:pPr lvl="0" algn="ctr">
              <a:lnSpc>
                <a:spcPct val="120000"/>
              </a:lnSpc>
            </a:pPr>
            <a:r>
              <a:rPr lang="en-US" sz="1440" b="1">
                <a:solidFill>
                  <a:schemeClr val="tx1"/>
                </a:solidFill>
              </a:rPr>
              <a:t>Backend</a:t>
            </a: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err="1">
                <a:solidFill>
                  <a:schemeClr val="tx1">
                    <a:lumMod val="50000"/>
                    <a:lumOff val="50000"/>
                  </a:schemeClr>
                </a:solidFill>
                <a:ea typeface="Roboto Light"/>
                <a:cs typeface="Roboto Light"/>
              </a:rPr>
              <a:t>Adapt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user</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input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preprocessing</a:t>
            </a:r>
            <a:r>
              <a:rPr lang="de-DE" sz="1260">
                <a:solidFill>
                  <a:schemeClr val="tx1">
                    <a:lumMod val="50000"/>
                    <a:lumOff val="50000"/>
                  </a:schemeClr>
                </a:solidFill>
                <a:ea typeface="Roboto Light"/>
                <a:cs typeface="Roboto Light"/>
              </a:rPr>
              <a:t>)</a:t>
            </a: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Forward </a:t>
            </a:r>
            <a:r>
              <a:rPr lang="de-DE" sz="1260" err="1">
                <a:solidFill>
                  <a:schemeClr val="tx1">
                    <a:lumMod val="50000"/>
                    <a:lumOff val="50000"/>
                  </a:schemeClr>
                </a:solidFill>
                <a:ea typeface="Roboto Light"/>
                <a:cs typeface="Roboto Light"/>
              </a:rPr>
              <a:t>adjusted</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input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to</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the</a:t>
            </a:r>
            <a:r>
              <a:rPr lang="de-DE" sz="1260">
                <a:solidFill>
                  <a:schemeClr val="tx1">
                    <a:lumMod val="50000"/>
                    <a:lumOff val="50000"/>
                  </a:schemeClr>
                </a:solidFill>
                <a:ea typeface="Roboto Light"/>
                <a:cs typeface="Roboto Light"/>
              </a:rPr>
              <a:t> LLM</a:t>
            </a: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charset="0"/>
              <a:cs typeface="Roboto Light" charset="0"/>
            </a:endParaRPr>
          </a:p>
        </p:txBody>
      </p:sp>
      <p:grpSp>
        <p:nvGrpSpPr>
          <p:cNvPr id="20" name="Gruppieren 19">
            <a:extLst>
              <a:ext uri="{FF2B5EF4-FFF2-40B4-BE49-F238E27FC236}">
                <a16:creationId xmlns:a16="http://schemas.microsoft.com/office/drawing/2014/main" id="{10C7C319-A5C9-62FA-33C4-E019296C8DE9}"/>
              </a:ext>
            </a:extLst>
          </p:cNvPr>
          <p:cNvGrpSpPr/>
          <p:nvPr/>
        </p:nvGrpSpPr>
        <p:grpSpPr>
          <a:xfrm>
            <a:off x="5704629" y="1454322"/>
            <a:ext cx="782743" cy="782743"/>
            <a:chOff x="4635346" y="1303571"/>
            <a:chExt cx="869714" cy="869714"/>
          </a:xfrm>
        </p:grpSpPr>
        <p:sp>
          <p:nvSpPr>
            <p:cNvPr id="19" name="Oval 4">
              <a:extLst>
                <a:ext uri="{FF2B5EF4-FFF2-40B4-BE49-F238E27FC236}">
                  <a16:creationId xmlns:a16="http://schemas.microsoft.com/office/drawing/2014/main" id="{E937F9AD-10B4-DEB0-42E5-E41633DE6FCF}"/>
                </a:ext>
              </a:extLst>
            </p:cNvPr>
            <p:cNvSpPr/>
            <p:nvPr/>
          </p:nvSpPr>
          <p:spPr>
            <a:xfrm>
              <a:off x="4635346" y="1303571"/>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4" name="Grafik 3" descr="Zahnräder mit einfarbiger Füllung">
              <a:extLst>
                <a:ext uri="{FF2B5EF4-FFF2-40B4-BE49-F238E27FC236}">
                  <a16:creationId xmlns:a16="http://schemas.microsoft.com/office/drawing/2014/main" id="{AC4C0B59-8A20-80DD-E138-5C40AA304E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6203" y="1414428"/>
              <a:ext cx="648000" cy="648000"/>
            </a:xfrm>
            <a:prstGeom prst="rect">
              <a:avLst/>
            </a:prstGeom>
          </p:spPr>
        </p:pic>
      </p:grpSp>
      <p:sp>
        <p:nvSpPr>
          <p:cNvPr id="14" name="Rectangle 2">
            <a:extLst>
              <a:ext uri="{FF2B5EF4-FFF2-40B4-BE49-F238E27FC236}">
                <a16:creationId xmlns:a16="http://schemas.microsoft.com/office/drawing/2014/main" id="{FF691801-91F4-ECC7-7E9D-BE48D0B1CE80}"/>
              </a:ext>
            </a:extLst>
          </p:cNvPr>
          <p:cNvSpPr/>
          <p:nvPr/>
        </p:nvSpPr>
        <p:spPr>
          <a:xfrm>
            <a:off x="8818625" y="1927729"/>
            <a:ext cx="2268000" cy="4213385"/>
          </a:xfrm>
          <a:prstGeom prst="rect">
            <a:avLst/>
          </a:prstGeom>
          <a:solidFill>
            <a:srgbClr val="FFF0C8"/>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bIns="41148" rtlCol="0" anchor="t"/>
          <a:lstStyle/>
          <a:p>
            <a:pPr lvl="0" algn="ctr">
              <a:lnSpc>
                <a:spcPct val="120000"/>
              </a:lnSpc>
            </a:pPr>
            <a:r>
              <a:rPr lang="en-US" sz="1440">
                <a:solidFill>
                  <a:schemeClr val="tx1"/>
                </a:solidFill>
              </a:rPr>
              <a:t>LLM-API</a:t>
            </a: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Processing </a:t>
            </a:r>
            <a:r>
              <a:rPr lang="de-DE" sz="1260" err="1">
                <a:solidFill>
                  <a:schemeClr val="tx1">
                    <a:lumMod val="50000"/>
                    <a:lumOff val="50000"/>
                  </a:schemeClr>
                </a:solidFill>
                <a:ea typeface="Roboto Light"/>
                <a:cs typeface="Roboto Light"/>
              </a:rPr>
              <a:t>text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input</a:t>
            </a: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Generate </a:t>
            </a:r>
            <a:r>
              <a:rPr lang="de-DE" sz="1260" err="1">
                <a:solidFill>
                  <a:schemeClr val="tx1">
                    <a:lumMod val="50000"/>
                    <a:lumOff val="50000"/>
                  </a:schemeClr>
                </a:solidFill>
                <a:ea typeface="Roboto Light"/>
                <a:cs typeface="Roboto Light"/>
              </a:rPr>
              <a:t>answers</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or</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suggestions</a:t>
            </a: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Send </a:t>
            </a:r>
            <a:r>
              <a:rPr lang="de-DE" sz="1260" err="1">
                <a:solidFill>
                  <a:schemeClr val="tx1">
                    <a:lumMod val="50000"/>
                    <a:lumOff val="50000"/>
                  </a:schemeClr>
                </a:solidFill>
                <a:ea typeface="Roboto Light"/>
                <a:cs typeface="Roboto Light"/>
              </a:rPr>
              <a:t>response</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to</a:t>
            </a:r>
            <a:r>
              <a:rPr lang="de-DE" sz="1260">
                <a:solidFill>
                  <a:schemeClr val="tx1">
                    <a:lumMod val="50000"/>
                    <a:lumOff val="50000"/>
                  </a:schemeClr>
                </a:solidFill>
                <a:ea typeface="Roboto Light"/>
                <a:cs typeface="Roboto Light"/>
              </a:rPr>
              <a:t> backend</a:t>
            </a:r>
            <a:endParaRPr lang="de-DE" sz="1260">
              <a:solidFill>
                <a:schemeClr val="tx1">
                  <a:lumMod val="50000"/>
                  <a:lumOff val="50000"/>
                </a:schemeClr>
              </a:solidFill>
              <a:ea typeface="Roboto Light" charset="0"/>
              <a:cs typeface="Roboto Light" charset="0"/>
            </a:endParaRPr>
          </a:p>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charset="0"/>
              <a:cs typeface="Roboto Light" charset="0"/>
            </a:endParaRPr>
          </a:p>
        </p:txBody>
      </p:sp>
      <p:grpSp>
        <p:nvGrpSpPr>
          <p:cNvPr id="11" name="Gruppieren 10">
            <a:extLst>
              <a:ext uri="{FF2B5EF4-FFF2-40B4-BE49-F238E27FC236}">
                <a16:creationId xmlns:a16="http://schemas.microsoft.com/office/drawing/2014/main" id="{A7132475-5C31-2831-232D-1BA6E59B5FB2}"/>
              </a:ext>
            </a:extLst>
          </p:cNvPr>
          <p:cNvGrpSpPr/>
          <p:nvPr/>
        </p:nvGrpSpPr>
        <p:grpSpPr>
          <a:xfrm>
            <a:off x="9561253" y="1454322"/>
            <a:ext cx="782743" cy="782743"/>
            <a:chOff x="9427963" y="1326994"/>
            <a:chExt cx="869714" cy="869714"/>
          </a:xfrm>
        </p:grpSpPr>
        <p:sp>
          <p:nvSpPr>
            <p:cNvPr id="21" name="Oval 4">
              <a:extLst>
                <a:ext uri="{FF2B5EF4-FFF2-40B4-BE49-F238E27FC236}">
                  <a16:creationId xmlns:a16="http://schemas.microsoft.com/office/drawing/2014/main" id="{85E90E00-C85B-2ACA-875F-942C5B73046D}"/>
                </a:ext>
              </a:extLst>
            </p:cNvPr>
            <p:cNvSpPr/>
            <p:nvPr/>
          </p:nvSpPr>
          <p:spPr>
            <a:xfrm>
              <a:off x="9427963" y="1326994"/>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a:latin typeface="+mj-lt"/>
              </a:endParaRPr>
            </a:p>
          </p:txBody>
        </p:sp>
        <p:pic>
          <p:nvPicPr>
            <p:cNvPr id="3" name="Picture 8">
              <a:extLst>
                <a:ext uri="{FF2B5EF4-FFF2-40B4-BE49-F238E27FC236}">
                  <a16:creationId xmlns:a16="http://schemas.microsoft.com/office/drawing/2014/main" id="{6D6E42F6-3CB5-2F62-F573-B90BD894D5BA}"/>
                </a:ext>
              </a:extLst>
            </p:cNvPr>
            <p:cNvPicPr>
              <a:picLocks noChangeAspect="1"/>
            </p:cNvPicPr>
            <p:nvPr/>
          </p:nvPicPr>
          <p:blipFill>
            <a:blip r:embed="rId7"/>
            <a:stretch>
              <a:fillRect/>
            </a:stretch>
          </p:blipFill>
          <p:spPr>
            <a:xfrm>
              <a:off x="9605141" y="1512176"/>
              <a:ext cx="509753" cy="509753"/>
            </a:xfrm>
            <a:prstGeom prst="rect">
              <a:avLst/>
            </a:prstGeom>
          </p:spPr>
        </p:pic>
      </p:grpSp>
      <p:sp>
        <p:nvSpPr>
          <p:cNvPr id="26" name="Rectangle 2">
            <a:extLst>
              <a:ext uri="{FF2B5EF4-FFF2-40B4-BE49-F238E27FC236}">
                <a16:creationId xmlns:a16="http://schemas.microsoft.com/office/drawing/2014/main" id="{68D361B5-1E95-04A5-78AC-F778FE9072E5}"/>
              </a:ext>
            </a:extLst>
          </p:cNvPr>
          <p:cNvSpPr/>
          <p:nvPr/>
        </p:nvSpPr>
        <p:spPr>
          <a:xfrm>
            <a:off x="1105376" y="4033729"/>
            <a:ext cx="2268000" cy="2106000"/>
          </a:xfrm>
          <a:prstGeom prst="rect">
            <a:avLst/>
          </a:prstGeom>
          <a:solidFill>
            <a:schemeClr val="bg2"/>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bIns="41148" rtlCol="0" anchor="t"/>
          <a:lstStyle/>
          <a:p>
            <a:pPr marL="257176" indent="-257176">
              <a:lnSpc>
                <a:spcPct val="120000"/>
              </a:lnSpc>
              <a:buFont typeface="Arial" panose="020B0604020202020204" pitchFamily="34" charset="0"/>
              <a:buChar char="•"/>
            </a:pPr>
            <a:endParaRPr lang="de-DE" sz="1260">
              <a:solidFill>
                <a:schemeClr val="tx1">
                  <a:lumMod val="50000"/>
                  <a:lumOff val="50000"/>
                </a:schemeClr>
              </a:solidFill>
              <a:ea typeface="Roboto Light"/>
              <a:cs typeface="Roboto Light"/>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Display </a:t>
            </a:r>
            <a:r>
              <a:rPr lang="de-DE" sz="1260" err="1">
                <a:solidFill>
                  <a:schemeClr val="tx1">
                    <a:lumMod val="50000"/>
                    <a:lumOff val="50000"/>
                  </a:schemeClr>
                </a:solidFill>
                <a:ea typeface="Roboto Light"/>
                <a:cs typeface="Roboto Light"/>
              </a:rPr>
              <a:t>the</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response</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or</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suggestions</a:t>
            </a:r>
            <a:endParaRPr lang="en-US" sz="1260">
              <a:solidFill>
                <a:schemeClr val="tx1">
                  <a:lumMod val="50000"/>
                  <a:lumOff val="50000"/>
                </a:schemeClr>
              </a:solidFill>
              <a:ea typeface="Roboto Light" charset="0"/>
              <a:cs typeface="Roboto Light" charset="0"/>
            </a:endParaRPr>
          </a:p>
        </p:txBody>
      </p:sp>
      <p:sp>
        <p:nvSpPr>
          <p:cNvPr id="27" name="Rectangle 2">
            <a:extLst>
              <a:ext uri="{FF2B5EF4-FFF2-40B4-BE49-F238E27FC236}">
                <a16:creationId xmlns:a16="http://schemas.microsoft.com/office/drawing/2014/main" id="{2A621FF1-CACF-8467-D0FF-E82E4D317A12}"/>
              </a:ext>
            </a:extLst>
          </p:cNvPr>
          <p:cNvSpPr/>
          <p:nvPr/>
        </p:nvSpPr>
        <p:spPr>
          <a:xfrm>
            <a:off x="4961992" y="4035114"/>
            <a:ext cx="2268000" cy="2106000"/>
          </a:xfrm>
          <a:prstGeom prst="rect">
            <a:avLst/>
          </a:prstGeom>
          <a:solidFill>
            <a:schemeClr val="bg2"/>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bIns="41148" rtlCol="0" anchor="t"/>
          <a:lstStyle/>
          <a:p>
            <a:pPr marL="257176" indent="-257176">
              <a:lnSpc>
                <a:spcPct val="120000"/>
              </a:lnSpc>
              <a:buFont typeface="Arial" panose="020B0604020202020204" pitchFamily="34" charset="0"/>
              <a:buChar char="•"/>
            </a:pPr>
            <a:r>
              <a:rPr lang="de-DE" sz="1260" err="1">
                <a:solidFill>
                  <a:schemeClr val="tx1">
                    <a:lumMod val="50000"/>
                    <a:lumOff val="50000"/>
                  </a:schemeClr>
                </a:solidFill>
                <a:ea typeface="Roboto Light"/>
                <a:cs typeface="Roboto Light"/>
              </a:rPr>
              <a:t>Adapt</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answer</a:t>
            </a:r>
            <a:r>
              <a:rPr lang="de-DE" sz="1260">
                <a:solidFill>
                  <a:schemeClr val="tx1">
                    <a:lumMod val="50000"/>
                    <a:lumOff val="50000"/>
                  </a:schemeClr>
                </a:solidFill>
                <a:ea typeface="Roboto Light"/>
                <a:cs typeface="Roboto Light"/>
              </a:rPr>
              <a:t> of LLM-API (</a:t>
            </a:r>
            <a:r>
              <a:rPr lang="de-DE" sz="1260" err="1">
                <a:solidFill>
                  <a:schemeClr val="tx1">
                    <a:lumMod val="50000"/>
                    <a:lumOff val="50000"/>
                  </a:schemeClr>
                </a:solidFill>
                <a:ea typeface="Roboto Light"/>
                <a:cs typeface="Roboto Light"/>
              </a:rPr>
              <a:t>postprocessing</a:t>
            </a:r>
            <a:r>
              <a:rPr lang="de-DE" sz="1260">
                <a:solidFill>
                  <a:schemeClr val="tx1">
                    <a:lumMod val="50000"/>
                    <a:lumOff val="50000"/>
                  </a:schemeClr>
                </a:solidFill>
                <a:ea typeface="Roboto Light"/>
                <a:cs typeface="Roboto Light"/>
              </a:rPr>
              <a:t>)</a:t>
            </a:r>
            <a:endParaRPr lang="de-DE" sz="1260">
              <a:solidFill>
                <a:schemeClr val="tx1">
                  <a:lumMod val="50000"/>
                  <a:lumOff val="50000"/>
                </a:schemeClr>
              </a:solidFill>
              <a:ea typeface="Roboto Light" charset="0"/>
              <a:cs typeface="Roboto Light" charset="0"/>
            </a:endParaRPr>
          </a:p>
          <a:p>
            <a:pPr marL="257176" indent="-257176">
              <a:lnSpc>
                <a:spcPct val="120000"/>
              </a:lnSpc>
              <a:buFont typeface="Arial" panose="020B0604020202020204" pitchFamily="34" charset="0"/>
              <a:buChar char="•"/>
            </a:pPr>
            <a:r>
              <a:rPr lang="de-DE" sz="1260">
                <a:solidFill>
                  <a:schemeClr val="tx1">
                    <a:lumMod val="50000"/>
                    <a:lumOff val="50000"/>
                  </a:schemeClr>
                </a:solidFill>
                <a:ea typeface="Roboto Light"/>
                <a:cs typeface="Roboto Light"/>
              </a:rPr>
              <a:t>Send </a:t>
            </a:r>
            <a:r>
              <a:rPr lang="de-DE" sz="1260" err="1">
                <a:solidFill>
                  <a:schemeClr val="tx1">
                    <a:lumMod val="50000"/>
                    <a:lumOff val="50000"/>
                  </a:schemeClr>
                </a:solidFill>
                <a:ea typeface="Roboto Light"/>
                <a:cs typeface="Roboto Light"/>
              </a:rPr>
              <a:t>response</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to</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frontend</a:t>
            </a:r>
            <a:r>
              <a:rPr lang="de-DE" sz="1260">
                <a:solidFill>
                  <a:schemeClr val="tx1">
                    <a:lumMod val="50000"/>
                    <a:lumOff val="50000"/>
                  </a:schemeClr>
                </a:solidFill>
                <a:ea typeface="Roboto Light"/>
                <a:cs typeface="Roboto Light"/>
              </a:rPr>
              <a:t> </a:t>
            </a:r>
            <a:r>
              <a:rPr lang="de-DE" sz="1260" err="1">
                <a:solidFill>
                  <a:schemeClr val="tx1">
                    <a:lumMod val="50000"/>
                    <a:lumOff val="50000"/>
                  </a:schemeClr>
                </a:solidFill>
                <a:ea typeface="Roboto Light"/>
                <a:cs typeface="Roboto Light"/>
              </a:rPr>
              <a:t>or</a:t>
            </a:r>
            <a:r>
              <a:rPr lang="de-DE" sz="1260">
                <a:solidFill>
                  <a:schemeClr val="tx1">
                    <a:lumMod val="50000"/>
                    <a:lumOff val="50000"/>
                  </a:schemeClr>
                </a:solidFill>
                <a:ea typeface="Roboto Light"/>
                <a:cs typeface="Roboto Light"/>
              </a:rPr>
              <a:t> save </a:t>
            </a:r>
            <a:r>
              <a:rPr lang="de-DE" sz="1260" err="1">
                <a:solidFill>
                  <a:schemeClr val="tx1">
                    <a:lumMod val="50000"/>
                    <a:lumOff val="50000"/>
                  </a:schemeClr>
                </a:solidFill>
                <a:ea typeface="Roboto Light"/>
                <a:cs typeface="Roboto Light"/>
              </a:rPr>
              <a:t>it</a:t>
            </a:r>
            <a:r>
              <a:rPr lang="de-DE" sz="1260">
                <a:solidFill>
                  <a:schemeClr val="tx1">
                    <a:lumMod val="50000"/>
                    <a:lumOff val="50000"/>
                  </a:schemeClr>
                </a:solidFill>
                <a:ea typeface="Roboto Light"/>
                <a:cs typeface="Roboto Light"/>
              </a:rPr>
              <a:t> in a </a:t>
            </a:r>
            <a:r>
              <a:rPr lang="de-DE" sz="1260" err="1">
                <a:solidFill>
                  <a:schemeClr val="tx1">
                    <a:lumMod val="50000"/>
                    <a:lumOff val="50000"/>
                  </a:schemeClr>
                </a:solidFill>
                <a:ea typeface="Roboto Light"/>
                <a:cs typeface="Roboto Light"/>
              </a:rPr>
              <a:t>database</a:t>
            </a:r>
            <a:endParaRPr lang="de-DE" sz="1260">
              <a:solidFill>
                <a:schemeClr val="tx1">
                  <a:lumMod val="50000"/>
                  <a:lumOff val="50000"/>
                </a:schemeClr>
              </a:solidFill>
              <a:ea typeface="Roboto Light" charset="0"/>
              <a:cs typeface="Roboto Light" charset="0"/>
            </a:endParaRPr>
          </a:p>
        </p:txBody>
      </p:sp>
      <p:grpSp>
        <p:nvGrpSpPr>
          <p:cNvPr id="34" name="Gruppieren 33">
            <a:extLst>
              <a:ext uri="{FF2B5EF4-FFF2-40B4-BE49-F238E27FC236}">
                <a16:creationId xmlns:a16="http://schemas.microsoft.com/office/drawing/2014/main" id="{0BC4EC4E-5868-6CF6-7D06-EEDC59F59124}"/>
              </a:ext>
            </a:extLst>
          </p:cNvPr>
          <p:cNvGrpSpPr/>
          <p:nvPr/>
        </p:nvGrpSpPr>
        <p:grpSpPr>
          <a:xfrm>
            <a:off x="3508787" y="2947597"/>
            <a:ext cx="1317811" cy="481405"/>
            <a:chOff x="3221318" y="2894105"/>
            <a:chExt cx="1464235" cy="534895"/>
          </a:xfrm>
        </p:grpSpPr>
        <p:sp>
          <p:nvSpPr>
            <p:cNvPr id="24" name="Pfeil: nach rechts 23">
              <a:extLst>
                <a:ext uri="{FF2B5EF4-FFF2-40B4-BE49-F238E27FC236}">
                  <a16:creationId xmlns:a16="http://schemas.microsoft.com/office/drawing/2014/main" id="{AD264EBF-EE9C-A995-914F-1982A55B2476}"/>
                </a:ext>
              </a:extLst>
            </p:cNvPr>
            <p:cNvSpPr/>
            <p:nvPr/>
          </p:nvSpPr>
          <p:spPr>
            <a:xfrm>
              <a:off x="3221318" y="3028576"/>
              <a:ext cx="1464235" cy="4004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30" name="Textfeld 29">
              <a:extLst>
                <a:ext uri="{FF2B5EF4-FFF2-40B4-BE49-F238E27FC236}">
                  <a16:creationId xmlns:a16="http://schemas.microsoft.com/office/drawing/2014/main" id="{DAA90E8A-DD3A-DEC9-2B65-EF12809BC9C1}"/>
                </a:ext>
              </a:extLst>
            </p:cNvPr>
            <p:cNvSpPr txBox="1"/>
            <p:nvPr/>
          </p:nvSpPr>
          <p:spPr>
            <a:xfrm>
              <a:off x="3394635" y="2894105"/>
              <a:ext cx="1117600" cy="268941"/>
            </a:xfrm>
            <a:prstGeom prst="rect">
              <a:avLst/>
            </a:prstGeom>
          </p:spPr>
          <p:txBody>
            <a:bodyPr vert="horz" wrap="square" lIns="0" tIns="0" rIns="0" bIns="0" rtlCol="0">
              <a:noAutofit/>
            </a:bodyPr>
            <a:lstStyle/>
            <a:p>
              <a:pPr algn="ctr"/>
              <a:r>
                <a:rPr lang="de-DE" sz="1260">
                  <a:solidFill>
                    <a:srgbClr val="4B4B4B"/>
                  </a:solidFill>
                </a:rPr>
                <a:t>Request</a:t>
              </a:r>
            </a:p>
          </p:txBody>
        </p:sp>
      </p:grpSp>
      <p:grpSp>
        <p:nvGrpSpPr>
          <p:cNvPr id="35" name="Gruppieren 34">
            <a:extLst>
              <a:ext uri="{FF2B5EF4-FFF2-40B4-BE49-F238E27FC236}">
                <a16:creationId xmlns:a16="http://schemas.microsoft.com/office/drawing/2014/main" id="{4D13A379-AC18-7201-05A6-4F545AA5D808}"/>
              </a:ext>
            </a:extLst>
          </p:cNvPr>
          <p:cNvGrpSpPr/>
          <p:nvPr/>
        </p:nvGrpSpPr>
        <p:grpSpPr>
          <a:xfrm>
            <a:off x="7365403" y="2947594"/>
            <a:ext cx="1317811" cy="481406"/>
            <a:chOff x="7506447" y="2894104"/>
            <a:chExt cx="1464235" cy="534896"/>
          </a:xfrm>
        </p:grpSpPr>
        <p:sp>
          <p:nvSpPr>
            <p:cNvPr id="25" name="Pfeil: nach rechts 24">
              <a:extLst>
                <a:ext uri="{FF2B5EF4-FFF2-40B4-BE49-F238E27FC236}">
                  <a16:creationId xmlns:a16="http://schemas.microsoft.com/office/drawing/2014/main" id="{2CDDD774-4A21-9BE3-29D4-1309496F183C}"/>
                </a:ext>
              </a:extLst>
            </p:cNvPr>
            <p:cNvSpPr/>
            <p:nvPr/>
          </p:nvSpPr>
          <p:spPr>
            <a:xfrm>
              <a:off x="7506447" y="3028576"/>
              <a:ext cx="1464235" cy="4004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p>
          </p:txBody>
        </p:sp>
        <p:sp>
          <p:nvSpPr>
            <p:cNvPr id="31" name="Textfeld 30">
              <a:extLst>
                <a:ext uri="{FF2B5EF4-FFF2-40B4-BE49-F238E27FC236}">
                  <a16:creationId xmlns:a16="http://schemas.microsoft.com/office/drawing/2014/main" id="{7273B6B9-9664-33B5-D522-D25B791B3579}"/>
                </a:ext>
              </a:extLst>
            </p:cNvPr>
            <p:cNvSpPr txBox="1"/>
            <p:nvPr/>
          </p:nvSpPr>
          <p:spPr>
            <a:xfrm>
              <a:off x="7680935" y="2894104"/>
              <a:ext cx="1117600" cy="268941"/>
            </a:xfrm>
            <a:prstGeom prst="rect">
              <a:avLst/>
            </a:prstGeom>
          </p:spPr>
          <p:txBody>
            <a:bodyPr vert="horz" wrap="square" lIns="0" tIns="0" rIns="0" bIns="0" rtlCol="0">
              <a:noAutofit/>
            </a:bodyPr>
            <a:lstStyle/>
            <a:p>
              <a:pPr algn="ctr"/>
              <a:r>
                <a:rPr lang="de-DE" sz="1260">
                  <a:solidFill>
                    <a:srgbClr val="4B4B4B"/>
                  </a:solidFill>
                </a:rPr>
                <a:t>Request</a:t>
              </a:r>
            </a:p>
          </p:txBody>
        </p:sp>
      </p:grpSp>
      <p:grpSp>
        <p:nvGrpSpPr>
          <p:cNvPr id="36" name="Gruppieren 35">
            <a:extLst>
              <a:ext uri="{FF2B5EF4-FFF2-40B4-BE49-F238E27FC236}">
                <a16:creationId xmlns:a16="http://schemas.microsoft.com/office/drawing/2014/main" id="{562B5D27-067C-6EE8-61BC-F2B18429FBD5}"/>
              </a:ext>
            </a:extLst>
          </p:cNvPr>
          <p:cNvGrpSpPr/>
          <p:nvPr/>
        </p:nvGrpSpPr>
        <p:grpSpPr>
          <a:xfrm>
            <a:off x="7365403" y="4847414"/>
            <a:ext cx="1317811" cy="481405"/>
            <a:chOff x="7504007" y="4557357"/>
            <a:chExt cx="1464235" cy="534895"/>
          </a:xfrm>
        </p:grpSpPr>
        <p:sp>
          <p:nvSpPr>
            <p:cNvPr id="29" name="Pfeil: nach rechts 28">
              <a:extLst>
                <a:ext uri="{FF2B5EF4-FFF2-40B4-BE49-F238E27FC236}">
                  <a16:creationId xmlns:a16="http://schemas.microsoft.com/office/drawing/2014/main" id="{26AF39FB-42FA-A66E-FB6F-904C04060CAF}"/>
                </a:ext>
              </a:extLst>
            </p:cNvPr>
            <p:cNvSpPr/>
            <p:nvPr/>
          </p:nvSpPr>
          <p:spPr>
            <a:xfrm flipH="1">
              <a:off x="7504007" y="4691828"/>
              <a:ext cx="1464235" cy="4004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solidFill>
                  <a:schemeClr val="tx2"/>
                </a:solidFill>
              </a:endParaRPr>
            </a:p>
          </p:txBody>
        </p:sp>
        <p:sp>
          <p:nvSpPr>
            <p:cNvPr id="32" name="Textfeld 31">
              <a:extLst>
                <a:ext uri="{FF2B5EF4-FFF2-40B4-BE49-F238E27FC236}">
                  <a16:creationId xmlns:a16="http://schemas.microsoft.com/office/drawing/2014/main" id="{00D4EBF9-1272-349D-1A72-7B22008E179A}"/>
                </a:ext>
              </a:extLst>
            </p:cNvPr>
            <p:cNvSpPr txBox="1"/>
            <p:nvPr/>
          </p:nvSpPr>
          <p:spPr>
            <a:xfrm>
              <a:off x="7680935" y="4557357"/>
              <a:ext cx="1117600" cy="268941"/>
            </a:xfrm>
            <a:prstGeom prst="rect">
              <a:avLst/>
            </a:prstGeom>
          </p:spPr>
          <p:txBody>
            <a:bodyPr vert="horz" wrap="square" lIns="0" tIns="0" rIns="0" bIns="0" rtlCol="0">
              <a:noAutofit/>
            </a:bodyPr>
            <a:lstStyle/>
            <a:p>
              <a:pPr algn="ctr"/>
              <a:r>
                <a:rPr lang="de-DE" sz="1260">
                  <a:solidFill>
                    <a:schemeClr val="tx2"/>
                  </a:solidFill>
                </a:rPr>
                <a:t>Response</a:t>
              </a:r>
            </a:p>
          </p:txBody>
        </p:sp>
      </p:grpSp>
      <p:grpSp>
        <p:nvGrpSpPr>
          <p:cNvPr id="37" name="Gruppieren 36">
            <a:extLst>
              <a:ext uri="{FF2B5EF4-FFF2-40B4-BE49-F238E27FC236}">
                <a16:creationId xmlns:a16="http://schemas.microsoft.com/office/drawing/2014/main" id="{0C49E888-1287-DCF2-A963-889459268902}"/>
              </a:ext>
            </a:extLst>
          </p:cNvPr>
          <p:cNvGrpSpPr/>
          <p:nvPr/>
        </p:nvGrpSpPr>
        <p:grpSpPr>
          <a:xfrm>
            <a:off x="3508786" y="4841269"/>
            <a:ext cx="1317811" cy="481406"/>
            <a:chOff x="3221318" y="4557356"/>
            <a:chExt cx="1464235" cy="534896"/>
          </a:xfrm>
        </p:grpSpPr>
        <p:sp>
          <p:nvSpPr>
            <p:cNvPr id="28" name="Pfeil: nach rechts 27">
              <a:extLst>
                <a:ext uri="{FF2B5EF4-FFF2-40B4-BE49-F238E27FC236}">
                  <a16:creationId xmlns:a16="http://schemas.microsoft.com/office/drawing/2014/main" id="{BE0D4B30-4D3D-5DF9-ED3F-E8296DA007E7}"/>
                </a:ext>
              </a:extLst>
            </p:cNvPr>
            <p:cNvSpPr/>
            <p:nvPr/>
          </p:nvSpPr>
          <p:spPr>
            <a:xfrm flipH="1">
              <a:off x="3221318" y="4691828"/>
              <a:ext cx="1464235" cy="4004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33">
                <a:solidFill>
                  <a:schemeClr val="tx2"/>
                </a:solidFill>
              </a:endParaRPr>
            </a:p>
          </p:txBody>
        </p:sp>
        <p:sp>
          <p:nvSpPr>
            <p:cNvPr id="33" name="Textfeld 32">
              <a:extLst>
                <a:ext uri="{FF2B5EF4-FFF2-40B4-BE49-F238E27FC236}">
                  <a16:creationId xmlns:a16="http://schemas.microsoft.com/office/drawing/2014/main" id="{9562D552-6DAB-6260-AEF8-F3CA9D601A70}"/>
                </a:ext>
              </a:extLst>
            </p:cNvPr>
            <p:cNvSpPr txBox="1"/>
            <p:nvPr/>
          </p:nvSpPr>
          <p:spPr>
            <a:xfrm>
              <a:off x="3394635" y="4557356"/>
              <a:ext cx="1117600" cy="268941"/>
            </a:xfrm>
            <a:prstGeom prst="rect">
              <a:avLst/>
            </a:prstGeom>
          </p:spPr>
          <p:txBody>
            <a:bodyPr vert="horz" wrap="square" lIns="0" tIns="0" rIns="0" bIns="0" rtlCol="0">
              <a:noAutofit/>
            </a:bodyPr>
            <a:lstStyle/>
            <a:p>
              <a:pPr algn="ctr"/>
              <a:r>
                <a:rPr lang="de-DE" sz="1260">
                  <a:solidFill>
                    <a:schemeClr val="tx2"/>
                  </a:solidFill>
                </a:rPr>
                <a:t>Response</a:t>
              </a:r>
            </a:p>
          </p:txBody>
        </p:sp>
      </p:grpSp>
    </p:spTree>
    <p:extLst>
      <p:ext uri="{BB962C8B-B14F-4D97-AF65-F5344CB8AC3E}">
        <p14:creationId xmlns:p14="http://schemas.microsoft.com/office/powerpoint/2010/main" val="291543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46CC1-21D2-7833-28DC-A8C5819D0A40}"/>
              </a:ext>
            </a:extLst>
          </p:cNvPr>
          <p:cNvSpPr>
            <a:spLocks noGrp="1"/>
          </p:cNvSpPr>
          <p:nvPr>
            <p:ph type="title"/>
          </p:nvPr>
        </p:nvSpPr>
        <p:spPr/>
        <p:txBody>
          <a:bodyPr/>
          <a:lstStyle/>
          <a:p>
            <a:r>
              <a:rPr lang="de-DE"/>
              <a:t>Wie werden LLMs bereits eingesetzt?</a:t>
            </a:r>
          </a:p>
        </p:txBody>
      </p:sp>
      <p:sp>
        <p:nvSpPr>
          <p:cNvPr id="3" name="Datumsplatzhalter 2">
            <a:extLst>
              <a:ext uri="{FF2B5EF4-FFF2-40B4-BE49-F238E27FC236}">
                <a16:creationId xmlns:a16="http://schemas.microsoft.com/office/drawing/2014/main" id="{ACCFBB08-F839-3326-CA3D-7AF75CCD8F10}"/>
              </a:ext>
            </a:extLst>
          </p:cNvPr>
          <p:cNvSpPr>
            <a:spLocks noGrp="1"/>
          </p:cNvSpPr>
          <p:nvPr>
            <p:ph type="dt" sz="half" idx="10"/>
          </p:nvPr>
        </p:nvSpPr>
        <p:spPr/>
        <p:txBody>
          <a:bodyPr/>
          <a:lstStyle/>
          <a:p>
            <a:fld id="{F9386414-91D6-4C81-835C-463B4F31272B}" type="datetime1">
              <a:rPr lang="de-DE" smtClean="0"/>
              <a:pPr/>
              <a:t>27.08.2024</a:t>
            </a:fld>
            <a:endParaRPr lang="en-US"/>
          </a:p>
        </p:txBody>
      </p:sp>
      <p:sp>
        <p:nvSpPr>
          <p:cNvPr id="4" name="Foliennummernplatzhalter 3">
            <a:extLst>
              <a:ext uri="{FF2B5EF4-FFF2-40B4-BE49-F238E27FC236}">
                <a16:creationId xmlns:a16="http://schemas.microsoft.com/office/drawing/2014/main" id="{F841D352-165F-6672-7B8D-B29E43445F73}"/>
              </a:ext>
            </a:extLst>
          </p:cNvPr>
          <p:cNvSpPr>
            <a:spLocks noGrp="1"/>
          </p:cNvSpPr>
          <p:nvPr>
            <p:ph type="sldNum" sz="quarter" idx="12"/>
          </p:nvPr>
        </p:nvSpPr>
        <p:spPr/>
        <p:txBody>
          <a:bodyPr/>
          <a:lstStyle/>
          <a:p>
            <a:fld id="{64647E8F-5052-4581-98D0-7C32D5A45346}" type="slidenum">
              <a:rPr lang="en-US" smtClean="0"/>
              <a:pPr/>
              <a:t>6</a:t>
            </a:fld>
            <a:endParaRPr lang="en-US"/>
          </a:p>
        </p:txBody>
      </p:sp>
      <p:sp>
        <p:nvSpPr>
          <p:cNvPr id="6" name="Fußzeilenplatzhalter 5">
            <a:extLst>
              <a:ext uri="{FF2B5EF4-FFF2-40B4-BE49-F238E27FC236}">
                <a16:creationId xmlns:a16="http://schemas.microsoft.com/office/drawing/2014/main" id="{14FC5EFB-B603-749E-3A1A-93CE9D917E79}"/>
              </a:ext>
            </a:extLst>
          </p:cNvPr>
          <p:cNvSpPr>
            <a:spLocks noGrp="1"/>
          </p:cNvSpPr>
          <p:nvPr>
            <p:ph type="ftr" sz="quarter" idx="3"/>
          </p:nvPr>
        </p:nvSpPr>
        <p:spPr/>
        <p:txBody>
          <a:bodyPr/>
          <a:lstStyle/>
          <a:p>
            <a:pPr>
              <a:defRPr/>
            </a:pPr>
            <a:r>
              <a:rPr lang="de-DE">
                <a:solidFill>
                  <a:srgbClr val="889194"/>
                </a:solidFill>
              </a:rPr>
              <a:t>ABBA </a:t>
            </a:r>
            <a:r>
              <a:rPr lang="de-DE"/>
              <a:t>| Vortragende*r </a:t>
            </a:r>
            <a:endParaRPr lang="en-US"/>
          </a:p>
        </p:txBody>
      </p:sp>
      <p:sp>
        <p:nvSpPr>
          <p:cNvPr id="7" name="Inhaltsplatzhalter 6">
            <a:extLst>
              <a:ext uri="{FF2B5EF4-FFF2-40B4-BE49-F238E27FC236}">
                <a16:creationId xmlns:a16="http://schemas.microsoft.com/office/drawing/2014/main" id="{0FACFD17-AB21-3F7D-DD2A-6BCB4861C58D}"/>
              </a:ext>
            </a:extLst>
          </p:cNvPr>
          <p:cNvSpPr>
            <a:spLocks noGrp="1"/>
          </p:cNvSpPr>
          <p:nvPr>
            <p:ph sz="quarter" idx="17"/>
          </p:nvPr>
        </p:nvSpPr>
        <p:spPr/>
        <p:txBody>
          <a:bodyPr/>
          <a:lstStyle/>
          <a:p>
            <a:r>
              <a:rPr lang="de-DE"/>
              <a:t>Bilder: https://openai.com/product/gpt-4</a:t>
            </a:r>
          </a:p>
        </p:txBody>
      </p:sp>
      <p:pic>
        <p:nvPicPr>
          <p:cNvPr id="13" name="Inhaltsplatzhalter 12">
            <a:extLst>
              <a:ext uri="{FF2B5EF4-FFF2-40B4-BE49-F238E27FC236}">
                <a16:creationId xmlns:a16="http://schemas.microsoft.com/office/drawing/2014/main" id="{B21C2E50-FA22-73F5-C793-E47680D40D31}"/>
              </a:ext>
            </a:extLst>
          </p:cNvPr>
          <p:cNvPicPr>
            <a:picLocks noGrp="1" noChangeAspect="1"/>
          </p:cNvPicPr>
          <p:nvPr>
            <p:ph sz="quarter" idx="13"/>
          </p:nvPr>
        </p:nvPicPr>
        <p:blipFill>
          <a:blip r:embed="rId3"/>
          <a:stretch>
            <a:fillRect/>
          </a:stretch>
        </p:blipFill>
        <p:spPr>
          <a:xfrm>
            <a:off x="1105321" y="1444683"/>
            <a:ext cx="3884155" cy="2319030"/>
          </a:xfrm>
        </p:spPr>
      </p:pic>
      <p:pic>
        <p:nvPicPr>
          <p:cNvPr id="15" name="Grafik 14">
            <a:extLst>
              <a:ext uri="{FF2B5EF4-FFF2-40B4-BE49-F238E27FC236}">
                <a16:creationId xmlns:a16="http://schemas.microsoft.com/office/drawing/2014/main" id="{77129825-8AB9-FA8D-F343-FAC95BB6E1AA}"/>
              </a:ext>
            </a:extLst>
          </p:cNvPr>
          <p:cNvPicPr>
            <a:picLocks noChangeAspect="1"/>
          </p:cNvPicPr>
          <p:nvPr/>
        </p:nvPicPr>
        <p:blipFill>
          <a:blip r:embed="rId4"/>
          <a:stretch>
            <a:fillRect/>
          </a:stretch>
        </p:blipFill>
        <p:spPr>
          <a:xfrm>
            <a:off x="6688203" y="1444683"/>
            <a:ext cx="3843214" cy="2319030"/>
          </a:xfrm>
          <a:prstGeom prst="rect">
            <a:avLst/>
          </a:prstGeom>
        </p:spPr>
      </p:pic>
      <p:pic>
        <p:nvPicPr>
          <p:cNvPr id="17" name="Grafik 16">
            <a:extLst>
              <a:ext uri="{FF2B5EF4-FFF2-40B4-BE49-F238E27FC236}">
                <a16:creationId xmlns:a16="http://schemas.microsoft.com/office/drawing/2014/main" id="{CBF6CAED-74D9-6ACD-8F22-ABE1B7A2F8E9}"/>
              </a:ext>
            </a:extLst>
          </p:cNvPr>
          <p:cNvPicPr>
            <a:picLocks noChangeAspect="1"/>
          </p:cNvPicPr>
          <p:nvPr/>
        </p:nvPicPr>
        <p:blipFill>
          <a:blip r:embed="rId5"/>
          <a:stretch>
            <a:fillRect/>
          </a:stretch>
        </p:blipFill>
        <p:spPr>
          <a:xfrm>
            <a:off x="4174393" y="3739636"/>
            <a:ext cx="3843214" cy="2313770"/>
          </a:xfrm>
          <a:prstGeom prst="rect">
            <a:avLst/>
          </a:prstGeom>
        </p:spPr>
      </p:pic>
    </p:spTree>
    <p:extLst>
      <p:ext uri="{BB962C8B-B14F-4D97-AF65-F5344CB8AC3E}">
        <p14:creationId xmlns:p14="http://schemas.microsoft.com/office/powerpoint/2010/main" val="293649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46CC1-21D2-7833-28DC-A8C5819D0A40}"/>
              </a:ext>
            </a:extLst>
          </p:cNvPr>
          <p:cNvSpPr>
            <a:spLocks noGrp="1"/>
          </p:cNvSpPr>
          <p:nvPr>
            <p:ph type="title"/>
          </p:nvPr>
        </p:nvSpPr>
        <p:spPr/>
        <p:txBody>
          <a:bodyPr/>
          <a:lstStyle/>
          <a:p>
            <a:r>
              <a:rPr lang="de-DE"/>
              <a:t>Identifikation betrieblicher Anwendungsfälle</a:t>
            </a:r>
          </a:p>
        </p:txBody>
      </p:sp>
      <p:sp>
        <p:nvSpPr>
          <p:cNvPr id="3" name="Datumsplatzhalter 2">
            <a:extLst>
              <a:ext uri="{FF2B5EF4-FFF2-40B4-BE49-F238E27FC236}">
                <a16:creationId xmlns:a16="http://schemas.microsoft.com/office/drawing/2014/main" id="{ACCFBB08-F839-3326-CA3D-7AF75CCD8F10}"/>
              </a:ext>
            </a:extLst>
          </p:cNvPr>
          <p:cNvSpPr>
            <a:spLocks noGrp="1"/>
          </p:cNvSpPr>
          <p:nvPr>
            <p:ph type="dt" sz="half" idx="10"/>
          </p:nvPr>
        </p:nvSpPr>
        <p:spPr/>
        <p:txBody>
          <a:bodyPr/>
          <a:lstStyle/>
          <a:p>
            <a:fld id="{F9386414-91D6-4C81-835C-463B4F31272B}" type="datetime1">
              <a:rPr lang="de-DE" smtClean="0"/>
              <a:pPr/>
              <a:t>27.08.2024</a:t>
            </a:fld>
            <a:endParaRPr lang="en-US"/>
          </a:p>
        </p:txBody>
      </p:sp>
      <p:sp>
        <p:nvSpPr>
          <p:cNvPr id="4" name="Foliennummernplatzhalter 3">
            <a:extLst>
              <a:ext uri="{FF2B5EF4-FFF2-40B4-BE49-F238E27FC236}">
                <a16:creationId xmlns:a16="http://schemas.microsoft.com/office/drawing/2014/main" id="{F841D352-165F-6672-7B8D-B29E43445F73}"/>
              </a:ext>
            </a:extLst>
          </p:cNvPr>
          <p:cNvSpPr>
            <a:spLocks noGrp="1"/>
          </p:cNvSpPr>
          <p:nvPr>
            <p:ph type="sldNum" sz="quarter" idx="12"/>
          </p:nvPr>
        </p:nvSpPr>
        <p:spPr/>
        <p:txBody>
          <a:bodyPr/>
          <a:lstStyle/>
          <a:p>
            <a:fld id="{64647E8F-5052-4581-98D0-7C32D5A45346}" type="slidenum">
              <a:rPr lang="en-US" smtClean="0"/>
              <a:pPr/>
              <a:t>7</a:t>
            </a:fld>
            <a:endParaRPr lang="en-US"/>
          </a:p>
        </p:txBody>
      </p:sp>
      <p:sp>
        <p:nvSpPr>
          <p:cNvPr id="5" name="Inhaltsplatzhalter 4">
            <a:extLst>
              <a:ext uri="{FF2B5EF4-FFF2-40B4-BE49-F238E27FC236}">
                <a16:creationId xmlns:a16="http://schemas.microsoft.com/office/drawing/2014/main" id="{A8673A72-F7DF-BAE9-FC02-A34C32447103}"/>
              </a:ext>
            </a:extLst>
          </p:cNvPr>
          <p:cNvSpPr>
            <a:spLocks noGrp="1"/>
          </p:cNvSpPr>
          <p:nvPr>
            <p:ph sz="quarter" idx="13"/>
          </p:nvPr>
        </p:nvSpPr>
        <p:spPr>
          <a:xfrm>
            <a:off x="660961" y="1739267"/>
            <a:ext cx="13305600" cy="1661993"/>
          </a:xfrm>
        </p:spPr>
        <p:txBody>
          <a:bodyPr/>
          <a:lstStyle/>
          <a:p>
            <a:pPr marL="308610" indent="-308610">
              <a:buFont typeface="+mj-lt"/>
              <a:buAutoNum type="arabicPeriod"/>
            </a:pPr>
            <a:r>
              <a:rPr lang="de-DE"/>
              <a:t>Identifizieren von Bereichen, in denen das Unternehmen von einer verbesserten Textverarbeitung profitieren könnte, z.B. Kundensupport, Marketing oder Content-Erstellung</a:t>
            </a:r>
          </a:p>
          <a:p>
            <a:pPr marL="308610" indent="-308610">
              <a:buFont typeface="+mj-lt"/>
              <a:buAutoNum type="arabicPeriod"/>
            </a:pPr>
            <a:r>
              <a:rPr lang="de-DE"/>
              <a:t>Überlegen, welche Aufgaben in diesen Bereichen von GPT-3 automatisiert oder optimiert werden könnten, wie z.B. die Erstellung von Texten, die Zusammenfassung von Inhalten oder die Beantwortung von Kundenanfragen.</a:t>
            </a:r>
          </a:p>
          <a:p>
            <a:pPr marL="308610" indent="-308610">
              <a:buFont typeface="+mj-lt"/>
              <a:buAutoNum type="arabicPeriod"/>
            </a:pPr>
            <a:r>
              <a:rPr lang="de-DE"/>
              <a:t>Bewerten der Vorteile und Herausforderungen der Integration von GPT-3 in bestehende Systeme und Prozesse, einschließlich Kosten, Schulung und Datenschutz.</a:t>
            </a:r>
          </a:p>
        </p:txBody>
      </p:sp>
      <p:sp>
        <p:nvSpPr>
          <p:cNvPr id="6" name="Fußzeilenplatzhalter 5">
            <a:extLst>
              <a:ext uri="{FF2B5EF4-FFF2-40B4-BE49-F238E27FC236}">
                <a16:creationId xmlns:a16="http://schemas.microsoft.com/office/drawing/2014/main" id="{14FC5EFB-B603-749E-3A1A-93CE9D917E79}"/>
              </a:ext>
            </a:extLst>
          </p:cNvPr>
          <p:cNvSpPr>
            <a:spLocks noGrp="1"/>
          </p:cNvSpPr>
          <p:nvPr>
            <p:ph type="ftr" sz="quarter" idx="3"/>
          </p:nvPr>
        </p:nvSpPr>
        <p:spPr/>
        <p:txBody>
          <a:bodyPr/>
          <a:lstStyle/>
          <a:p>
            <a:pPr>
              <a:defRPr/>
            </a:pPr>
            <a:r>
              <a:rPr lang="de-DE">
                <a:solidFill>
                  <a:srgbClr val="889194"/>
                </a:solidFill>
              </a:rPr>
              <a:t>ABBA </a:t>
            </a:r>
            <a:r>
              <a:rPr lang="de-DE"/>
              <a:t>| Vortragende*r </a:t>
            </a:r>
            <a:endParaRPr lang="en-US"/>
          </a:p>
        </p:txBody>
      </p:sp>
      <p:sp>
        <p:nvSpPr>
          <p:cNvPr id="7" name="Inhaltsplatzhalter 6">
            <a:extLst>
              <a:ext uri="{FF2B5EF4-FFF2-40B4-BE49-F238E27FC236}">
                <a16:creationId xmlns:a16="http://schemas.microsoft.com/office/drawing/2014/main" id="{0FACFD17-AB21-3F7D-DD2A-6BCB4861C58D}"/>
              </a:ext>
            </a:extLst>
          </p:cNvPr>
          <p:cNvSpPr>
            <a:spLocks noGrp="1"/>
          </p:cNvSpPr>
          <p:nvPr>
            <p:ph sz="quarter" idx="17"/>
          </p:nvPr>
        </p:nvSpPr>
        <p:spPr/>
        <p:txBody>
          <a:bodyPr/>
          <a:lstStyle/>
          <a:p>
            <a:endParaRPr lang="de-DE"/>
          </a:p>
        </p:txBody>
      </p:sp>
    </p:spTree>
    <p:extLst>
      <p:ext uri="{BB962C8B-B14F-4D97-AF65-F5344CB8AC3E}">
        <p14:creationId xmlns:p14="http://schemas.microsoft.com/office/powerpoint/2010/main" val="327244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952647-5AE4-027E-95E4-3F9F0F675F0C}"/>
              </a:ext>
            </a:extLst>
          </p:cNvPr>
          <p:cNvSpPr>
            <a:spLocks noGrp="1"/>
          </p:cNvSpPr>
          <p:nvPr>
            <p:ph type="title"/>
          </p:nvPr>
        </p:nvSpPr>
        <p:spPr>
          <a:xfrm>
            <a:off x="1105322" y="709382"/>
            <a:ext cx="7247322" cy="574357"/>
          </a:xfrm>
        </p:spPr>
        <p:txBody>
          <a:bodyPr anchor="b">
            <a:normAutofit/>
          </a:bodyPr>
          <a:lstStyle/>
          <a:p>
            <a:r>
              <a:rPr lang="de-DE"/>
              <a:t>Duolingo</a:t>
            </a:r>
          </a:p>
        </p:txBody>
      </p:sp>
      <p:sp>
        <p:nvSpPr>
          <p:cNvPr id="3" name="Datumsplatzhalter 2">
            <a:extLst>
              <a:ext uri="{FF2B5EF4-FFF2-40B4-BE49-F238E27FC236}">
                <a16:creationId xmlns:a16="http://schemas.microsoft.com/office/drawing/2014/main" id="{2EDB93E8-DB02-736F-2901-4015E99EB377}"/>
              </a:ext>
            </a:extLst>
          </p:cNvPr>
          <p:cNvSpPr>
            <a:spLocks noGrp="1"/>
          </p:cNvSpPr>
          <p:nvPr>
            <p:ph type="dt" sz="half" idx="10"/>
          </p:nvPr>
        </p:nvSpPr>
        <p:spPr>
          <a:xfrm>
            <a:off x="1105323" y="6269150"/>
            <a:ext cx="699666" cy="125646"/>
          </a:xfrm>
        </p:spPr>
        <p:txBody>
          <a:bodyPr anchor="ctr">
            <a:normAutofit fontScale="25000" lnSpcReduction="20000"/>
          </a:bodyPr>
          <a:lstStyle/>
          <a:p>
            <a:pPr>
              <a:spcAft>
                <a:spcPts val="540"/>
              </a:spcAft>
            </a:pPr>
            <a:fld id="{F9386414-91D6-4C81-835C-463B4F31272B}" type="datetime1">
              <a:rPr lang="de-DE" smtClean="0"/>
              <a:pPr>
                <a:spcAft>
                  <a:spcPts val="540"/>
                </a:spcAft>
              </a:pPr>
              <a:t>27.08.2024</a:t>
            </a:fld>
            <a:endParaRPr lang="en-US"/>
          </a:p>
        </p:txBody>
      </p:sp>
      <p:sp>
        <p:nvSpPr>
          <p:cNvPr id="4" name="Foliennummernplatzhalter 3">
            <a:extLst>
              <a:ext uri="{FF2B5EF4-FFF2-40B4-BE49-F238E27FC236}">
                <a16:creationId xmlns:a16="http://schemas.microsoft.com/office/drawing/2014/main" id="{BAF9BBCC-2849-6DDC-182A-EE7B6ACE150F}"/>
              </a:ext>
            </a:extLst>
          </p:cNvPr>
          <p:cNvSpPr>
            <a:spLocks noGrp="1"/>
          </p:cNvSpPr>
          <p:nvPr>
            <p:ph type="sldNum" sz="quarter" idx="12"/>
          </p:nvPr>
        </p:nvSpPr>
        <p:spPr>
          <a:xfrm>
            <a:off x="10810256" y="6269150"/>
            <a:ext cx="274320" cy="125646"/>
          </a:xfrm>
        </p:spPr>
        <p:txBody>
          <a:bodyPr anchor="ctr">
            <a:normAutofit fontScale="85000" lnSpcReduction="20000"/>
          </a:bodyPr>
          <a:lstStyle/>
          <a:p>
            <a:pPr>
              <a:spcAft>
                <a:spcPts val="540"/>
              </a:spcAft>
            </a:pPr>
            <a:fld id="{64647E8F-5052-4581-98D0-7C32D5A45346}" type="slidenum">
              <a:rPr lang="en-US" smtClean="0"/>
              <a:pPr>
                <a:spcAft>
                  <a:spcPts val="540"/>
                </a:spcAft>
              </a:pPr>
              <a:t>8</a:t>
            </a:fld>
            <a:endParaRPr lang="en-US"/>
          </a:p>
        </p:txBody>
      </p:sp>
      <p:pic>
        <p:nvPicPr>
          <p:cNvPr id="9" name="Inhaltsplatzhalter 8" descr="Ein Bild, das Handy, Kommunikationsgerät, tragbares Kommunikationsgerät, mobiles Gerät enthält.&#10;&#10;Automatisch generierte Beschreibung">
            <a:extLst>
              <a:ext uri="{FF2B5EF4-FFF2-40B4-BE49-F238E27FC236}">
                <a16:creationId xmlns:a16="http://schemas.microsoft.com/office/drawing/2014/main" id="{E786B017-EF0D-F422-CDCA-A2016E96B053}"/>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l="20074" t="3929" r="40117" b="3929"/>
          <a:stretch/>
        </p:blipFill>
        <p:spPr>
          <a:xfrm>
            <a:off x="7973859" y="1647348"/>
            <a:ext cx="3110719" cy="4050000"/>
          </a:xfrm>
          <a:prstGeom prst="roundRect">
            <a:avLst>
              <a:gd name="adj" fmla="val 13173"/>
            </a:avLst>
          </a:prstGeom>
          <a:noFill/>
          <a:effectLst/>
        </p:spPr>
      </p:pic>
      <p:sp>
        <p:nvSpPr>
          <p:cNvPr id="12" name="Content Placeholder 6">
            <a:extLst>
              <a:ext uri="{FF2B5EF4-FFF2-40B4-BE49-F238E27FC236}">
                <a16:creationId xmlns:a16="http://schemas.microsoft.com/office/drawing/2014/main" id="{F9C766EF-67CF-B477-F04F-E8FDC40A7013}"/>
              </a:ext>
            </a:extLst>
          </p:cNvPr>
          <p:cNvSpPr>
            <a:spLocks noGrp="1"/>
          </p:cNvSpPr>
          <p:nvPr>
            <p:ph sz="quarter" idx="17"/>
          </p:nvPr>
        </p:nvSpPr>
        <p:spPr>
          <a:xfrm>
            <a:off x="7973859" y="5907855"/>
            <a:ext cx="3110719" cy="145553"/>
          </a:xfrm>
        </p:spPr>
        <p:txBody>
          <a:bodyPr/>
          <a:lstStyle/>
          <a:p>
            <a:r>
              <a:rPr lang="en-US"/>
              <a:t>https://openai.com/customer-stories/duolingo</a:t>
            </a:r>
          </a:p>
        </p:txBody>
      </p:sp>
      <p:sp>
        <p:nvSpPr>
          <p:cNvPr id="13" name="Content Placeholder 7">
            <a:extLst>
              <a:ext uri="{FF2B5EF4-FFF2-40B4-BE49-F238E27FC236}">
                <a16:creationId xmlns:a16="http://schemas.microsoft.com/office/drawing/2014/main" id="{92DDA7BD-5E39-7946-2A18-95C863107BFC}"/>
              </a:ext>
            </a:extLst>
          </p:cNvPr>
          <p:cNvSpPr>
            <a:spLocks noGrp="1"/>
          </p:cNvSpPr>
          <p:nvPr>
            <p:ph sz="quarter" idx="18"/>
          </p:nvPr>
        </p:nvSpPr>
        <p:spPr>
          <a:xfrm>
            <a:off x="1105320" y="5907847"/>
            <a:ext cx="6460560" cy="145553"/>
          </a:xfrm>
        </p:spPr>
        <p:txBody>
          <a:bodyPr/>
          <a:lstStyle/>
          <a:p>
            <a:r>
              <a:rPr lang="en-US"/>
              <a:t>https://openai.com/customer-stories/duolingo</a:t>
            </a:r>
          </a:p>
        </p:txBody>
      </p:sp>
      <p:sp>
        <p:nvSpPr>
          <p:cNvPr id="6" name="Fußzeilenplatzhalter 5">
            <a:extLst>
              <a:ext uri="{FF2B5EF4-FFF2-40B4-BE49-F238E27FC236}">
                <a16:creationId xmlns:a16="http://schemas.microsoft.com/office/drawing/2014/main" id="{C08C855A-FA8D-9F72-3EA6-5ABA2FFBB233}"/>
              </a:ext>
            </a:extLst>
          </p:cNvPr>
          <p:cNvSpPr>
            <a:spLocks noGrp="1"/>
          </p:cNvSpPr>
          <p:nvPr>
            <p:ph type="ftr" sz="quarter" idx="3"/>
          </p:nvPr>
        </p:nvSpPr>
        <p:spPr>
          <a:xfrm>
            <a:off x="2019890" y="6269150"/>
            <a:ext cx="8152230" cy="125646"/>
          </a:xfrm>
        </p:spPr>
        <p:txBody>
          <a:bodyPr anchor="ctr">
            <a:normAutofit/>
          </a:bodyPr>
          <a:lstStyle/>
          <a:p>
            <a:pPr>
              <a:spcAft>
                <a:spcPts val="540"/>
              </a:spcAft>
              <a:defRPr/>
            </a:pPr>
            <a:r>
              <a:rPr lang="de-DE">
                <a:solidFill>
                  <a:srgbClr val="8C8C8C"/>
                </a:solidFill>
              </a:rPr>
              <a:t>ABBA | Vortragende*r </a:t>
            </a:r>
            <a:endParaRPr lang="en-US">
              <a:solidFill>
                <a:srgbClr val="8C8C8C"/>
              </a:solidFill>
            </a:endParaRPr>
          </a:p>
        </p:txBody>
      </p:sp>
      <p:grpSp>
        <p:nvGrpSpPr>
          <p:cNvPr id="28" name="Gruppieren 27">
            <a:extLst>
              <a:ext uri="{FF2B5EF4-FFF2-40B4-BE49-F238E27FC236}">
                <a16:creationId xmlns:a16="http://schemas.microsoft.com/office/drawing/2014/main" id="{F85AA063-C418-BCFF-9187-450134765CD8}"/>
              </a:ext>
            </a:extLst>
          </p:cNvPr>
          <p:cNvGrpSpPr/>
          <p:nvPr/>
        </p:nvGrpSpPr>
        <p:grpSpPr>
          <a:xfrm>
            <a:off x="1105320" y="4418359"/>
            <a:ext cx="6460505" cy="1278989"/>
            <a:chOff x="550862" y="1529416"/>
            <a:chExt cx="7757091" cy="1731684"/>
          </a:xfrm>
        </p:grpSpPr>
        <p:sp>
          <p:nvSpPr>
            <p:cNvPr id="29" name="Textplatzhalter 5">
              <a:extLst>
                <a:ext uri="{FF2B5EF4-FFF2-40B4-BE49-F238E27FC236}">
                  <a16:creationId xmlns:a16="http://schemas.microsoft.com/office/drawing/2014/main" id="{B0EF38F3-72F9-EACC-1EDE-B0FE7273C48C}"/>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0" name="Rechteck 29">
              <a:extLst>
                <a:ext uri="{FF2B5EF4-FFF2-40B4-BE49-F238E27FC236}">
                  <a16:creationId xmlns:a16="http://schemas.microsoft.com/office/drawing/2014/main" id="{736F3D19-D964-58FB-A335-DB3361766D60}"/>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Einordnung in der Wertschöpfungskette</a:t>
              </a:r>
              <a:endParaRPr lang="de-DE" sz="1260" b="1">
                <a:solidFill>
                  <a:schemeClr val="bg1"/>
                </a:solidFill>
              </a:endParaRPr>
            </a:p>
          </p:txBody>
        </p:sp>
        <p:sp>
          <p:nvSpPr>
            <p:cNvPr id="32" name="Textfeld 31">
              <a:extLst>
                <a:ext uri="{FF2B5EF4-FFF2-40B4-BE49-F238E27FC236}">
                  <a16:creationId xmlns:a16="http://schemas.microsoft.com/office/drawing/2014/main" id="{72542F2F-DA94-DB17-165B-5DAECCE507CA}"/>
                </a:ext>
              </a:extLst>
            </p:cNvPr>
            <p:cNvSpPr txBox="1"/>
            <p:nvPr/>
          </p:nvSpPr>
          <p:spPr>
            <a:xfrm>
              <a:off x="720393" y="1969141"/>
              <a:ext cx="7426120" cy="978795"/>
            </a:xfrm>
            <a:prstGeom prst="rect">
              <a:avLst/>
            </a:prstGeom>
          </p:spPr>
          <p:txBody>
            <a:bodyPr vert="horz" wrap="square" lIns="0" tIns="0" rIns="0" bIns="0" rtlCol="0">
              <a:noAutofit/>
            </a:bodyPr>
            <a:lstStyle/>
            <a:p>
              <a:r>
                <a:rPr lang="de-DE" sz="1440"/>
                <a:t>T</a:t>
              </a:r>
              <a:r>
                <a:rPr lang="de-DE" sz="1440" b="1"/>
                <a:t>echnologie-Entwicklung:</a:t>
              </a:r>
              <a:r>
                <a:rPr lang="de-DE" sz="1440"/>
                <a:t> Personalisierte Lehrinhalte führen zu höherer Kundenzufriedenheit</a:t>
              </a:r>
            </a:p>
            <a:p>
              <a:r>
                <a:rPr lang="de-DE" sz="1440" b="1"/>
                <a:t>Marketing:</a:t>
              </a:r>
              <a:r>
                <a:rPr lang="de-DE" sz="1440"/>
                <a:t> Neue attraktive Angebote locken neue Kunden an</a:t>
              </a:r>
              <a:endParaRPr lang="de-DE" sz="1440" b="1"/>
            </a:p>
          </p:txBody>
        </p:sp>
      </p:grpSp>
      <p:grpSp>
        <p:nvGrpSpPr>
          <p:cNvPr id="34" name="Gruppieren 33">
            <a:extLst>
              <a:ext uri="{FF2B5EF4-FFF2-40B4-BE49-F238E27FC236}">
                <a16:creationId xmlns:a16="http://schemas.microsoft.com/office/drawing/2014/main" id="{21D3542B-21EC-FF54-DFFD-8A3E80B10079}"/>
              </a:ext>
            </a:extLst>
          </p:cNvPr>
          <p:cNvGrpSpPr/>
          <p:nvPr/>
        </p:nvGrpSpPr>
        <p:grpSpPr>
          <a:xfrm>
            <a:off x="1105300" y="3041404"/>
            <a:ext cx="6460505" cy="1278989"/>
            <a:chOff x="550862" y="1529416"/>
            <a:chExt cx="7757091" cy="1731684"/>
          </a:xfrm>
        </p:grpSpPr>
        <p:sp>
          <p:nvSpPr>
            <p:cNvPr id="35" name="Textplatzhalter 5">
              <a:extLst>
                <a:ext uri="{FF2B5EF4-FFF2-40B4-BE49-F238E27FC236}">
                  <a16:creationId xmlns:a16="http://schemas.microsoft.com/office/drawing/2014/main" id="{553553D0-2A11-42C1-8CD9-00B6C27D1BA6}"/>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6" name="Rechteck 35">
              <a:extLst>
                <a:ext uri="{FF2B5EF4-FFF2-40B4-BE49-F238E27FC236}">
                  <a16:creationId xmlns:a16="http://schemas.microsoft.com/office/drawing/2014/main" id="{1EF08D81-3321-4783-64F2-6C2E62EDF0F2}"/>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Wie wird LLM eingesetzt?</a:t>
              </a:r>
              <a:endParaRPr lang="de-DE" sz="1260" b="1">
                <a:solidFill>
                  <a:schemeClr val="bg1"/>
                </a:solidFill>
              </a:endParaRPr>
            </a:p>
          </p:txBody>
        </p:sp>
        <p:sp>
          <p:nvSpPr>
            <p:cNvPr id="38" name="Textfeld 37">
              <a:extLst>
                <a:ext uri="{FF2B5EF4-FFF2-40B4-BE49-F238E27FC236}">
                  <a16:creationId xmlns:a16="http://schemas.microsoft.com/office/drawing/2014/main" id="{9EA99D20-089F-40C0-B770-EC6F49A30DAE}"/>
                </a:ext>
              </a:extLst>
            </p:cNvPr>
            <p:cNvSpPr txBox="1"/>
            <p:nvPr/>
          </p:nvSpPr>
          <p:spPr>
            <a:xfrm>
              <a:off x="720393" y="1969141"/>
              <a:ext cx="7426144" cy="978795"/>
            </a:xfrm>
            <a:prstGeom prst="rect">
              <a:avLst/>
            </a:prstGeom>
          </p:spPr>
          <p:txBody>
            <a:bodyPr vert="horz" wrap="square" lIns="0" tIns="0" rIns="0" bIns="0" rtlCol="0">
              <a:noAutofit/>
            </a:bodyPr>
            <a:lstStyle/>
            <a:p>
              <a:r>
                <a:rPr lang="de-DE" sz="1440"/>
                <a:t>Zwei Zusatzfeatures: </a:t>
              </a:r>
            </a:p>
            <a:p>
              <a:r>
                <a:rPr lang="de-DE" sz="1440" b="1" err="1"/>
                <a:t>Roleplay</a:t>
              </a:r>
              <a:r>
                <a:rPr lang="de-DE" sz="1440"/>
                <a:t> ermöglicht individuelle Konversationen mit der KI</a:t>
              </a:r>
            </a:p>
            <a:p>
              <a:r>
                <a:rPr lang="de-DE" sz="1440" b="1" err="1"/>
                <a:t>Explain</a:t>
              </a:r>
              <a:r>
                <a:rPr lang="de-DE" sz="1440" b="1"/>
                <a:t> My </a:t>
              </a:r>
              <a:r>
                <a:rPr lang="de-DE" sz="1440" b="1" err="1"/>
                <a:t>Answer</a:t>
              </a:r>
              <a:r>
                <a:rPr lang="de-DE" sz="1440" b="1"/>
                <a:t> </a:t>
              </a:r>
              <a:r>
                <a:rPr lang="de-DE" sz="1440"/>
                <a:t>gibt persönliches Feedback auf eigene Antworten</a:t>
              </a:r>
            </a:p>
            <a:p>
              <a:pPr marL="257176" indent="-257176">
                <a:buFont typeface="Wingdings" panose="05000000000000000000" pitchFamily="2" charset="2"/>
                <a:buChar char="§"/>
              </a:pPr>
              <a:endParaRPr lang="en-US" sz="1260">
                <a:solidFill>
                  <a:schemeClr val="accent3">
                    <a:lumMod val="75000"/>
                  </a:schemeClr>
                </a:solidFill>
              </a:endParaRPr>
            </a:p>
          </p:txBody>
        </p:sp>
      </p:grpSp>
      <p:grpSp>
        <p:nvGrpSpPr>
          <p:cNvPr id="39" name="Gruppieren 38">
            <a:extLst>
              <a:ext uri="{FF2B5EF4-FFF2-40B4-BE49-F238E27FC236}">
                <a16:creationId xmlns:a16="http://schemas.microsoft.com/office/drawing/2014/main" id="{44E492AA-D390-5A72-60D8-2DB257B65118}"/>
              </a:ext>
            </a:extLst>
          </p:cNvPr>
          <p:cNvGrpSpPr/>
          <p:nvPr/>
        </p:nvGrpSpPr>
        <p:grpSpPr>
          <a:xfrm>
            <a:off x="1105300" y="1664451"/>
            <a:ext cx="6460505" cy="1289203"/>
            <a:chOff x="550849" y="1529416"/>
            <a:chExt cx="7757092" cy="1745515"/>
          </a:xfrm>
        </p:grpSpPr>
        <p:sp>
          <p:nvSpPr>
            <p:cNvPr id="40" name="Textplatzhalter 5">
              <a:extLst>
                <a:ext uri="{FF2B5EF4-FFF2-40B4-BE49-F238E27FC236}">
                  <a16:creationId xmlns:a16="http://schemas.microsoft.com/office/drawing/2014/main" id="{A7F6CC00-8E91-8024-44EA-E230ACFFED27}"/>
                </a:ext>
              </a:extLst>
            </p:cNvPr>
            <p:cNvSpPr txBox="1">
              <a:spLocks/>
            </p:cNvSpPr>
            <p:nvPr/>
          </p:nvSpPr>
          <p:spPr>
            <a:xfrm>
              <a:off x="550849" y="1543247"/>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41" name="Rechteck 40">
              <a:extLst>
                <a:ext uri="{FF2B5EF4-FFF2-40B4-BE49-F238E27FC236}">
                  <a16:creationId xmlns:a16="http://schemas.microsoft.com/office/drawing/2014/main" id="{BBCDE070-AFDA-9742-8F7A-53DF6E2B6754}"/>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Was ist Duolingo?</a:t>
              </a:r>
              <a:endParaRPr lang="de-DE" sz="1260" b="1">
                <a:solidFill>
                  <a:schemeClr val="bg1"/>
                </a:solidFill>
              </a:endParaRPr>
            </a:p>
          </p:txBody>
        </p:sp>
        <p:sp>
          <p:nvSpPr>
            <p:cNvPr id="43" name="Textfeld 42">
              <a:extLst>
                <a:ext uri="{FF2B5EF4-FFF2-40B4-BE49-F238E27FC236}">
                  <a16:creationId xmlns:a16="http://schemas.microsoft.com/office/drawing/2014/main" id="{8BD9F893-C5AD-2805-45B8-EB431E94CEE3}"/>
                </a:ext>
              </a:extLst>
            </p:cNvPr>
            <p:cNvSpPr txBox="1"/>
            <p:nvPr/>
          </p:nvSpPr>
          <p:spPr>
            <a:xfrm>
              <a:off x="720393" y="1969141"/>
              <a:ext cx="5749418" cy="978795"/>
            </a:xfrm>
            <a:prstGeom prst="rect">
              <a:avLst/>
            </a:prstGeom>
          </p:spPr>
          <p:txBody>
            <a:bodyPr vert="horz" wrap="square" lIns="0" tIns="0" rIns="0" bIns="0" rtlCol="0">
              <a:noAutofit/>
            </a:bodyPr>
            <a:lstStyle/>
            <a:p>
              <a:r>
                <a:rPr lang="de-DE" sz="1440"/>
                <a:t>App für das </a:t>
              </a:r>
              <a:r>
                <a:rPr lang="de-DE" sz="1440" b="1"/>
                <a:t>Erlernen von Sprachen</a:t>
              </a:r>
            </a:p>
            <a:p>
              <a:pPr marL="257176" indent="-257176">
                <a:buFont typeface="Wingdings" panose="05000000000000000000" pitchFamily="2" charset="2"/>
                <a:buChar char="§"/>
              </a:pPr>
              <a:endParaRPr lang="en-US" sz="1260">
                <a:solidFill>
                  <a:schemeClr val="accent3">
                    <a:lumMod val="75000"/>
                  </a:schemeClr>
                </a:solidFill>
              </a:endParaRPr>
            </a:p>
          </p:txBody>
        </p:sp>
      </p:grpSp>
    </p:spTree>
    <p:extLst>
      <p:ext uri="{BB962C8B-B14F-4D97-AF65-F5344CB8AC3E}">
        <p14:creationId xmlns:p14="http://schemas.microsoft.com/office/powerpoint/2010/main" val="216533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952647-5AE4-027E-95E4-3F9F0F675F0C}"/>
              </a:ext>
            </a:extLst>
          </p:cNvPr>
          <p:cNvSpPr>
            <a:spLocks noGrp="1"/>
          </p:cNvSpPr>
          <p:nvPr>
            <p:ph type="title"/>
          </p:nvPr>
        </p:nvSpPr>
        <p:spPr>
          <a:xfrm>
            <a:off x="1105322" y="709382"/>
            <a:ext cx="7247322" cy="574357"/>
          </a:xfrm>
        </p:spPr>
        <p:txBody>
          <a:bodyPr anchor="b">
            <a:normAutofit/>
          </a:bodyPr>
          <a:lstStyle/>
          <a:p>
            <a:r>
              <a:rPr lang="de-DE"/>
              <a:t>Stripe</a:t>
            </a:r>
          </a:p>
        </p:txBody>
      </p:sp>
      <p:sp>
        <p:nvSpPr>
          <p:cNvPr id="3" name="Datumsplatzhalter 2">
            <a:extLst>
              <a:ext uri="{FF2B5EF4-FFF2-40B4-BE49-F238E27FC236}">
                <a16:creationId xmlns:a16="http://schemas.microsoft.com/office/drawing/2014/main" id="{2EDB93E8-DB02-736F-2901-4015E99EB377}"/>
              </a:ext>
            </a:extLst>
          </p:cNvPr>
          <p:cNvSpPr>
            <a:spLocks noGrp="1"/>
          </p:cNvSpPr>
          <p:nvPr>
            <p:ph type="dt" sz="half" idx="10"/>
          </p:nvPr>
        </p:nvSpPr>
        <p:spPr>
          <a:xfrm>
            <a:off x="1105323" y="6269150"/>
            <a:ext cx="699666" cy="125646"/>
          </a:xfrm>
        </p:spPr>
        <p:txBody>
          <a:bodyPr anchor="ctr">
            <a:normAutofit fontScale="25000" lnSpcReduction="20000"/>
          </a:bodyPr>
          <a:lstStyle/>
          <a:p>
            <a:pPr>
              <a:spcAft>
                <a:spcPts val="540"/>
              </a:spcAft>
            </a:pPr>
            <a:fld id="{F9386414-91D6-4C81-835C-463B4F31272B}" type="datetime1">
              <a:rPr lang="de-DE" smtClean="0"/>
              <a:pPr>
                <a:spcAft>
                  <a:spcPts val="540"/>
                </a:spcAft>
              </a:pPr>
              <a:t>27.08.2024</a:t>
            </a:fld>
            <a:endParaRPr lang="en-US"/>
          </a:p>
        </p:txBody>
      </p:sp>
      <p:sp>
        <p:nvSpPr>
          <p:cNvPr id="4" name="Foliennummernplatzhalter 3">
            <a:extLst>
              <a:ext uri="{FF2B5EF4-FFF2-40B4-BE49-F238E27FC236}">
                <a16:creationId xmlns:a16="http://schemas.microsoft.com/office/drawing/2014/main" id="{BAF9BBCC-2849-6DDC-182A-EE7B6ACE150F}"/>
              </a:ext>
            </a:extLst>
          </p:cNvPr>
          <p:cNvSpPr>
            <a:spLocks noGrp="1"/>
          </p:cNvSpPr>
          <p:nvPr>
            <p:ph type="sldNum" sz="quarter" idx="12"/>
          </p:nvPr>
        </p:nvSpPr>
        <p:spPr>
          <a:xfrm>
            <a:off x="10810256" y="6269150"/>
            <a:ext cx="274320" cy="125646"/>
          </a:xfrm>
        </p:spPr>
        <p:txBody>
          <a:bodyPr anchor="ctr">
            <a:normAutofit fontScale="85000" lnSpcReduction="20000"/>
          </a:bodyPr>
          <a:lstStyle/>
          <a:p>
            <a:pPr>
              <a:spcAft>
                <a:spcPts val="540"/>
              </a:spcAft>
            </a:pPr>
            <a:fld id="{64647E8F-5052-4581-98D0-7C32D5A45346}" type="slidenum">
              <a:rPr lang="en-US" smtClean="0"/>
              <a:pPr>
                <a:spcAft>
                  <a:spcPts val="540"/>
                </a:spcAft>
              </a:pPr>
              <a:t>9</a:t>
            </a:fld>
            <a:endParaRPr lang="en-US"/>
          </a:p>
        </p:txBody>
      </p:sp>
      <p:pic>
        <p:nvPicPr>
          <p:cNvPr id="9" name="Inhaltsplatzhalter 8" descr="Ein Bild, das Handy, Kommunikationsgerät, tragbares Kommunikationsgerät, mobiles Gerät enthält.&#10;&#10;Automatisch generierte Beschreibung">
            <a:extLst>
              <a:ext uri="{FF2B5EF4-FFF2-40B4-BE49-F238E27FC236}">
                <a16:creationId xmlns:a16="http://schemas.microsoft.com/office/drawing/2014/main" id="{E786B017-EF0D-F422-CDCA-A2016E96B053}"/>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l="20074" t="3929" r="40117" b="3929"/>
          <a:stretch/>
        </p:blipFill>
        <p:spPr>
          <a:xfrm>
            <a:off x="7973859" y="1647348"/>
            <a:ext cx="3110719" cy="4050000"/>
          </a:xfrm>
          <a:prstGeom prst="roundRect">
            <a:avLst>
              <a:gd name="adj" fmla="val 13173"/>
            </a:avLst>
          </a:prstGeom>
          <a:noFill/>
          <a:effectLst/>
        </p:spPr>
      </p:pic>
      <p:sp>
        <p:nvSpPr>
          <p:cNvPr id="12" name="Content Placeholder 6">
            <a:extLst>
              <a:ext uri="{FF2B5EF4-FFF2-40B4-BE49-F238E27FC236}">
                <a16:creationId xmlns:a16="http://schemas.microsoft.com/office/drawing/2014/main" id="{F9C766EF-67CF-B477-F04F-E8FDC40A7013}"/>
              </a:ext>
            </a:extLst>
          </p:cNvPr>
          <p:cNvSpPr>
            <a:spLocks noGrp="1"/>
          </p:cNvSpPr>
          <p:nvPr>
            <p:ph sz="quarter" idx="17"/>
          </p:nvPr>
        </p:nvSpPr>
        <p:spPr>
          <a:xfrm>
            <a:off x="7973859" y="5907855"/>
            <a:ext cx="3110719" cy="145553"/>
          </a:xfrm>
        </p:spPr>
        <p:txBody>
          <a:bodyPr/>
          <a:lstStyle/>
          <a:p>
            <a:r>
              <a:rPr lang="en-US"/>
              <a:t>https://openai.com/customer-stories/duolingo</a:t>
            </a:r>
          </a:p>
        </p:txBody>
      </p:sp>
      <p:sp>
        <p:nvSpPr>
          <p:cNvPr id="13" name="Content Placeholder 7">
            <a:extLst>
              <a:ext uri="{FF2B5EF4-FFF2-40B4-BE49-F238E27FC236}">
                <a16:creationId xmlns:a16="http://schemas.microsoft.com/office/drawing/2014/main" id="{92DDA7BD-5E39-7946-2A18-95C863107BFC}"/>
              </a:ext>
            </a:extLst>
          </p:cNvPr>
          <p:cNvSpPr>
            <a:spLocks noGrp="1"/>
          </p:cNvSpPr>
          <p:nvPr>
            <p:ph sz="quarter" idx="18"/>
          </p:nvPr>
        </p:nvSpPr>
        <p:spPr>
          <a:xfrm>
            <a:off x="1105320" y="5907847"/>
            <a:ext cx="6460560" cy="145553"/>
          </a:xfrm>
        </p:spPr>
        <p:txBody>
          <a:bodyPr/>
          <a:lstStyle/>
          <a:p>
            <a:r>
              <a:rPr lang="en-US"/>
              <a:t>https://openai.com/customer-stories/stripe</a:t>
            </a:r>
          </a:p>
        </p:txBody>
      </p:sp>
      <p:sp>
        <p:nvSpPr>
          <p:cNvPr id="6" name="Fußzeilenplatzhalter 5">
            <a:extLst>
              <a:ext uri="{FF2B5EF4-FFF2-40B4-BE49-F238E27FC236}">
                <a16:creationId xmlns:a16="http://schemas.microsoft.com/office/drawing/2014/main" id="{C08C855A-FA8D-9F72-3EA6-5ABA2FFBB233}"/>
              </a:ext>
            </a:extLst>
          </p:cNvPr>
          <p:cNvSpPr>
            <a:spLocks noGrp="1"/>
          </p:cNvSpPr>
          <p:nvPr>
            <p:ph type="ftr" sz="quarter" idx="3"/>
          </p:nvPr>
        </p:nvSpPr>
        <p:spPr>
          <a:xfrm>
            <a:off x="2019890" y="6269150"/>
            <a:ext cx="8152230" cy="125646"/>
          </a:xfrm>
        </p:spPr>
        <p:txBody>
          <a:bodyPr anchor="ctr">
            <a:normAutofit/>
          </a:bodyPr>
          <a:lstStyle/>
          <a:p>
            <a:pPr>
              <a:spcAft>
                <a:spcPts val="540"/>
              </a:spcAft>
              <a:defRPr/>
            </a:pPr>
            <a:r>
              <a:rPr lang="de-DE">
                <a:solidFill>
                  <a:srgbClr val="8C8C8C"/>
                </a:solidFill>
              </a:rPr>
              <a:t>ABBA | Vortragende*r </a:t>
            </a:r>
            <a:endParaRPr lang="en-US">
              <a:solidFill>
                <a:srgbClr val="8C8C8C"/>
              </a:solidFill>
            </a:endParaRPr>
          </a:p>
        </p:txBody>
      </p:sp>
      <p:grpSp>
        <p:nvGrpSpPr>
          <p:cNvPr id="28" name="Gruppieren 27">
            <a:extLst>
              <a:ext uri="{FF2B5EF4-FFF2-40B4-BE49-F238E27FC236}">
                <a16:creationId xmlns:a16="http://schemas.microsoft.com/office/drawing/2014/main" id="{F85AA063-C418-BCFF-9187-450134765CD8}"/>
              </a:ext>
            </a:extLst>
          </p:cNvPr>
          <p:cNvGrpSpPr/>
          <p:nvPr/>
        </p:nvGrpSpPr>
        <p:grpSpPr>
          <a:xfrm>
            <a:off x="1105320" y="4418359"/>
            <a:ext cx="6460505" cy="1278989"/>
            <a:chOff x="550862" y="1529416"/>
            <a:chExt cx="7757091" cy="1731684"/>
          </a:xfrm>
        </p:grpSpPr>
        <p:sp>
          <p:nvSpPr>
            <p:cNvPr id="29" name="Textplatzhalter 5">
              <a:extLst>
                <a:ext uri="{FF2B5EF4-FFF2-40B4-BE49-F238E27FC236}">
                  <a16:creationId xmlns:a16="http://schemas.microsoft.com/office/drawing/2014/main" id="{B0EF38F3-72F9-EACC-1EDE-B0FE7273C48C}"/>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0" name="Rechteck 29">
              <a:extLst>
                <a:ext uri="{FF2B5EF4-FFF2-40B4-BE49-F238E27FC236}">
                  <a16:creationId xmlns:a16="http://schemas.microsoft.com/office/drawing/2014/main" id="{736F3D19-D964-58FB-A335-DB3361766D60}"/>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Einordnung in der Wertschöpfungskette</a:t>
              </a:r>
              <a:endParaRPr lang="de-DE" sz="1260" b="1">
                <a:solidFill>
                  <a:schemeClr val="bg1"/>
                </a:solidFill>
              </a:endParaRPr>
            </a:p>
          </p:txBody>
        </p:sp>
        <p:sp>
          <p:nvSpPr>
            <p:cNvPr id="32" name="Textfeld 31">
              <a:extLst>
                <a:ext uri="{FF2B5EF4-FFF2-40B4-BE49-F238E27FC236}">
                  <a16:creationId xmlns:a16="http://schemas.microsoft.com/office/drawing/2014/main" id="{72542F2F-DA94-DB17-165B-5DAECCE507CA}"/>
                </a:ext>
              </a:extLst>
            </p:cNvPr>
            <p:cNvSpPr txBox="1"/>
            <p:nvPr/>
          </p:nvSpPr>
          <p:spPr>
            <a:xfrm>
              <a:off x="720393" y="1969141"/>
              <a:ext cx="7426120" cy="978795"/>
            </a:xfrm>
            <a:prstGeom prst="rect">
              <a:avLst/>
            </a:prstGeom>
          </p:spPr>
          <p:txBody>
            <a:bodyPr vert="horz" wrap="square" lIns="0" tIns="0" rIns="0" bIns="0" rtlCol="0">
              <a:noAutofit/>
            </a:bodyPr>
            <a:lstStyle/>
            <a:p>
              <a:r>
                <a:rPr lang="de-DE" sz="1440"/>
                <a:t>T</a:t>
              </a:r>
              <a:r>
                <a:rPr lang="de-DE" sz="1440" b="1"/>
                <a:t>echnologie-Entwicklung:</a:t>
              </a:r>
              <a:endParaRPr lang="de-DE" sz="1440"/>
            </a:p>
            <a:p>
              <a:r>
                <a:rPr lang="de-DE" sz="1440" b="1"/>
                <a:t>Service:</a:t>
              </a:r>
            </a:p>
          </p:txBody>
        </p:sp>
      </p:grpSp>
      <p:grpSp>
        <p:nvGrpSpPr>
          <p:cNvPr id="34" name="Gruppieren 33">
            <a:extLst>
              <a:ext uri="{FF2B5EF4-FFF2-40B4-BE49-F238E27FC236}">
                <a16:creationId xmlns:a16="http://schemas.microsoft.com/office/drawing/2014/main" id="{21D3542B-21EC-FF54-DFFD-8A3E80B10079}"/>
              </a:ext>
            </a:extLst>
          </p:cNvPr>
          <p:cNvGrpSpPr/>
          <p:nvPr/>
        </p:nvGrpSpPr>
        <p:grpSpPr>
          <a:xfrm>
            <a:off x="1105300" y="3041404"/>
            <a:ext cx="6460505" cy="1278989"/>
            <a:chOff x="550862" y="1529416"/>
            <a:chExt cx="7757091" cy="1731684"/>
          </a:xfrm>
        </p:grpSpPr>
        <p:sp>
          <p:nvSpPr>
            <p:cNvPr id="35" name="Textplatzhalter 5">
              <a:extLst>
                <a:ext uri="{FF2B5EF4-FFF2-40B4-BE49-F238E27FC236}">
                  <a16:creationId xmlns:a16="http://schemas.microsoft.com/office/drawing/2014/main" id="{553553D0-2A11-42C1-8CD9-00B6C27D1BA6}"/>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6" name="Rechteck 35">
              <a:extLst>
                <a:ext uri="{FF2B5EF4-FFF2-40B4-BE49-F238E27FC236}">
                  <a16:creationId xmlns:a16="http://schemas.microsoft.com/office/drawing/2014/main" id="{1EF08D81-3321-4783-64F2-6C2E62EDF0F2}"/>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Wie wird LLM eingesetzt?</a:t>
              </a:r>
              <a:endParaRPr lang="de-DE" sz="1260" b="1">
                <a:solidFill>
                  <a:schemeClr val="bg1"/>
                </a:solidFill>
              </a:endParaRPr>
            </a:p>
          </p:txBody>
        </p:sp>
        <p:sp>
          <p:nvSpPr>
            <p:cNvPr id="38" name="Textfeld 37">
              <a:extLst>
                <a:ext uri="{FF2B5EF4-FFF2-40B4-BE49-F238E27FC236}">
                  <a16:creationId xmlns:a16="http://schemas.microsoft.com/office/drawing/2014/main" id="{9EA99D20-089F-40C0-B770-EC6F49A30DAE}"/>
                </a:ext>
              </a:extLst>
            </p:cNvPr>
            <p:cNvSpPr txBox="1"/>
            <p:nvPr/>
          </p:nvSpPr>
          <p:spPr>
            <a:xfrm>
              <a:off x="720393" y="1969141"/>
              <a:ext cx="7426144" cy="978795"/>
            </a:xfrm>
            <a:prstGeom prst="rect">
              <a:avLst/>
            </a:prstGeom>
          </p:spPr>
          <p:txBody>
            <a:bodyPr vert="horz" wrap="square" lIns="0" tIns="0" rIns="0" bIns="0" rtlCol="0">
              <a:noAutofit/>
            </a:bodyPr>
            <a:lstStyle/>
            <a:p>
              <a:pPr marL="257176" indent="-257176">
                <a:buFont typeface="Arial" panose="020B0604020202020204" pitchFamily="34" charset="0"/>
                <a:buChar char="•"/>
              </a:pPr>
              <a:r>
                <a:rPr lang="de-DE" sz="1440" b="1"/>
                <a:t>Unterstützung des Support-Teams: </a:t>
              </a:r>
            </a:p>
            <a:p>
              <a:pPr marL="257176" indent="-257176">
                <a:buFont typeface="Arial" panose="020B0604020202020204" pitchFamily="34" charset="0"/>
                <a:buChar char="•"/>
              </a:pPr>
              <a:r>
                <a:rPr lang="en-US" sz="1440" b="1" err="1"/>
                <a:t>Betrugsprävention</a:t>
              </a:r>
              <a:r>
                <a:rPr lang="en-US" sz="1440" b="1"/>
                <a:t>:</a:t>
              </a:r>
              <a:r>
                <a:rPr lang="en-US" sz="1440"/>
                <a:t> </a:t>
              </a:r>
              <a:endParaRPr lang="en-US" sz="1440" b="1"/>
            </a:p>
            <a:p>
              <a:pPr marL="257176" indent="-257176">
                <a:buFont typeface="Arial" panose="020B0604020202020204" pitchFamily="34" charset="0"/>
                <a:buChar char="•"/>
              </a:pPr>
              <a:endParaRPr lang="de-DE" sz="1440" b="1"/>
            </a:p>
          </p:txBody>
        </p:sp>
      </p:grpSp>
      <p:grpSp>
        <p:nvGrpSpPr>
          <p:cNvPr id="39" name="Gruppieren 38">
            <a:extLst>
              <a:ext uri="{FF2B5EF4-FFF2-40B4-BE49-F238E27FC236}">
                <a16:creationId xmlns:a16="http://schemas.microsoft.com/office/drawing/2014/main" id="{44E492AA-D390-5A72-60D8-2DB257B65118}"/>
              </a:ext>
            </a:extLst>
          </p:cNvPr>
          <p:cNvGrpSpPr/>
          <p:nvPr/>
        </p:nvGrpSpPr>
        <p:grpSpPr>
          <a:xfrm>
            <a:off x="1105300" y="1664451"/>
            <a:ext cx="6460505" cy="1289203"/>
            <a:chOff x="550849" y="1529416"/>
            <a:chExt cx="7757092" cy="1745515"/>
          </a:xfrm>
        </p:grpSpPr>
        <p:sp>
          <p:nvSpPr>
            <p:cNvPr id="40" name="Textplatzhalter 5">
              <a:extLst>
                <a:ext uri="{FF2B5EF4-FFF2-40B4-BE49-F238E27FC236}">
                  <a16:creationId xmlns:a16="http://schemas.microsoft.com/office/drawing/2014/main" id="{A7F6CC00-8E91-8024-44EA-E230ACFFED27}"/>
                </a:ext>
              </a:extLst>
            </p:cNvPr>
            <p:cNvSpPr txBox="1">
              <a:spLocks/>
            </p:cNvSpPr>
            <p:nvPr/>
          </p:nvSpPr>
          <p:spPr>
            <a:xfrm>
              <a:off x="550849" y="1543247"/>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41" name="Rechteck 40">
              <a:extLst>
                <a:ext uri="{FF2B5EF4-FFF2-40B4-BE49-F238E27FC236}">
                  <a16:creationId xmlns:a16="http://schemas.microsoft.com/office/drawing/2014/main" id="{BBCDE070-AFDA-9742-8F7A-53DF6E2B6754}"/>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40" b="1">
                  <a:solidFill>
                    <a:schemeClr val="bg1"/>
                  </a:solidFill>
                </a:rPr>
                <a:t>Was ist Stripe?</a:t>
              </a:r>
              <a:endParaRPr lang="de-DE" sz="1260" b="1">
                <a:solidFill>
                  <a:schemeClr val="bg1"/>
                </a:solidFill>
              </a:endParaRPr>
            </a:p>
          </p:txBody>
        </p:sp>
        <p:sp>
          <p:nvSpPr>
            <p:cNvPr id="43" name="Textfeld 42">
              <a:extLst>
                <a:ext uri="{FF2B5EF4-FFF2-40B4-BE49-F238E27FC236}">
                  <a16:creationId xmlns:a16="http://schemas.microsoft.com/office/drawing/2014/main" id="{8BD9F893-C5AD-2805-45B8-EB431E94CEE3}"/>
                </a:ext>
              </a:extLst>
            </p:cNvPr>
            <p:cNvSpPr txBox="1"/>
            <p:nvPr/>
          </p:nvSpPr>
          <p:spPr>
            <a:xfrm>
              <a:off x="720393" y="1969141"/>
              <a:ext cx="5749418" cy="978795"/>
            </a:xfrm>
            <a:prstGeom prst="rect">
              <a:avLst/>
            </a:prstGeom>
          </p:spPr>
          <p:txBody>
            <a:bodyPr vert="horz" wrap="square" lIns="0" tIns="0" rIns="0" bIns="0" rtlCol="0">
              <a:noAutofit/>
            </a:bodyPr>
            <a:lstStyle/>
            <a:p>
              <a:r>
                <a:rPr lang="de-DE" sz="1440" b="1"/>
                <a:t>Online-Bezahldienst</a:t>
              </a:r>
            </a:p>
            <a:p>
              <a:r>
                <a:rPr lang="de-DE" sz="1440"/>
                <a:t>„Konkurrent“ von </a:t>
              </a:r>
              <a:r>
                <a:rPr lang="de-DE" sz="1440" err="1"/>
                <a:t>paypal</a:t>
              </a:r>
              <a:r>
                <a:rPr lang="de-DE" sz="1440"/>
                <a:t> </a:t>
              </a:r>
              <a:endParaRPr lang="de-DE" sz="1440" b="1"/>
            </a:p>
            <a:p>
              <a:pPr marL="257176" indent="-257176">
                <a:buFont typeface="Wingdings" panose="05000000000000000000" pitchFamily="2" charset="2"/>
                <a:buChar char="§"/>
              </a:pPr>
              <a:endParaRPr lang="en-US" sz="1260">
                <a:solidFill>
                  <a:schemeClr val="accent3">
                    <a:lumMod val="75000"/>
                  </a:schemeClr>
                </a:solidFill>
              </a:endParaRPr>
            </a:p>
          </p:txBody>
        </p:sp>
      </p:grpSp>
    </p:spTree>
    <p:extLst>
      <p:ext uri="{BB962C8B-B14F-4D97-AF65-F5344CB8AC3E}">
        <p14:creationId xmlns:p14="http://schemas.microsoft.com/office/powerpoint/2010/main" val="2193347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gWE.exOuyhbHyRjpYUCH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5lYa0Ry8mik8q0ieFRKFo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6997</Words>
  <Application>Microsoft Office PowerPoint</Application>
  <PresentationFormat>Breitbild</PresentationFormat>
  <Paragraphs>888</Paragraphs>
  <Slides>44</Slides>
  <Notes>24</Notes>
  <HiddenSlides>0</HiddenSlides>
  <MMClips>5</MMClips>
  <ScaleCrop>false</ScaleCrop>
  <HeadingPairs>
    <vt:vector size="8" baseType="variant">
      <vt:variant>
        <vt:lpstr>Verwendete Schriftarten</vt:lpstr>
      </vt:variant>
      <vt:variant>
        <vt:i4>13</vt:i4>
      </vt:variant>
      <vt:variant>
        <vt:lpstr>Design</vt:lpstr>
      </vt:variant>
      <vt:variant>
        <vt:i4>1</vt:i4>
      </vt:variant>
      <vt:variant>
        <vt:lpstr>Eingebettete OLE-Server</vt:lpstr>
      </vt:variant>
      <vt:variant>
        <vt:i4>1</vt:i4>
      </vt:variant>
      <vt:variant>
        <vt:lpstr>Folientitel</vt:lpstr>
      </vt:variant>
      <vt:variant>
        <vt:i4>44</vt:i4>
      </vt:variant>
    </vt:vector>
  </HeadingPairs>
  <TitlesOfParts>
    <vt:vector size="59" baseType="lpstr">
      <vt:lpstr>Arial</vt:lpstr>
      <vt:lpstr>Assistant</vt:lpstr>
      <vt:lpstr>Calibri</vt:lpstr>
      <vt:lpstr>Courier New</vt:lpstr>
      <vt:lpstr>Merriweather Sans</vt:lpstr>
      <vt:lpstr>PublicoText-Roman-Web</vt:lpstr>
      <vt:lpstr>Roboto Light</vt:lpstr>
      <vt:lpstr>Soehne</vt:lpstr>
      <vt:lpstr>Söhne</vt:lpstr>
      <vt:lpstr>Trebuchet MS</vt:lpstr>
      <vt:lpstr>Trebuchet MS (Überschriften)</vt:lpstr>
      <vt:lpstr>var(--sans)</vt:lpstr>
      <vt:lpstr>Wingdings</vt:lpstr>
      <vt:lpstr>Office Theme</vt:lpstr>
      <vt:lpstr>think-cell Folie</vt:lpstr>
      <vt:lpstr>Generative KI</vt:lpstr>
      <vt:lpstr>Vorstellung Prof. Dr. Agnes Koschmider Professorin für Wirtschaftsinformatik</vt:lpstr>
      <vt:lpstr>PowerPoint-Präsentation</vt:lpstr>
      <vt:lpstr>Generative AI does not stop at departmental boundaries</vt:lpstr>
      <vt:lpstr>Wie werden LLMS integriert?</vt:lpstr>
      <vt:lpstr>Wie werden LLMs bereits eingesetzt?</vt:lpstr>
      <vt:lpstr>Identifikation betrieblicher Anwendungsfälle</vt:lpstr>
      <vt:lpstr>Duolingo</vt:lpstr>
      <vt:lpstr>Stripe</vt:lpstr>
      <vt:lpstr>Beispiele betrieblicher Anwendungsfälle</vt:lpstr>
      <vt:lpstr>GPT-4 in Action 1: Morgan Stanleys interner Wissensmanagement-Chatbot</vt:lpstr>
      <vt:lpstr>GPT-4 in Action 2: Zivio Beschaffungsplattform vereinfacht Projekt-Scoping </vt:lpstr>
      <vt:lpstr>GPT-4 in Action 3: Microsoft 365 Copilot in Office-Anwendungen</vt:lpstr>
      <vt:lpstr>GPT-4 in Action 4: Stripe-Zahlungsplattform verbessert Kundeninteraktion </vt:lpstr>
      <vt:lpstr>GPT-4 in Action 5: Duolingo nutzt GPT für personalisiertes Lernen</vt:lpstr>
      <vt:lpstr>FAQ: How to integrate LLMs with other software? Third-party providers also use ChatGPT to offer their services</vt:lpstr>
      <vt:lpstr>FAQ: Can I use a proprietary LLM?  Open source LLMs also exist</vt:lpstr>
      <vt:lpstr>Frequently Asked Questions</vt:lpstr>
      <vt:lpstr>FAQ: Wie kann ich LLMs in meine Software integrieren?</vt:lpstr>
      <vt:lpstr>FAQ: Muss ich GPT-4 von OpenAI verwenden?</vt:lpstr>
      <vt:lpstr>FAQ: Sind die Daten meines Unternehmens gefährdet?</vt:lpstr>
      <vt:lpstr>FAQ: Sind AI-generierte Inhalte als solche identifizierbar? </vt:lpstr>
      <vt:lpstr>FAQ: Wie wird sich der Einsatz von LLMs auf Arbeitskräfte und Produktivität auswirken?</vt:lpstr>
      <vt:lpstr>Um den KI-Einführungsprozess zu strukturieren, müssen bestimmte Faktoren berücksichtigt werden</vt:lpstr>
      <vt:lpstr>Wo liegen die Grenzen von ChatGPT? Offene Diskussion</vt:lpstr>
      <vt:lpstr>Politische Orientierung von KI-Modellen</vt:lpstr>
      <vt:lpstr>Generative AI geht über die Erstellung von Text hinaus. Neue Produkte erweitern die Möglichkeiten stetig</vt:lpstr>
      <vt:lpstr>Anwendungsmöglichkeiten von ChatGPT im Studium</vt:lpstr>
      <vt:lpstr>1. Empfehlung: Gesetz und Prüfungsordnung einhalten </vt:lpstr>
      <vt:lpstr>2. Empfehlung: Reflektieren der eigenen Lernziele </vt:lpstr>
      <vt:lpstr>3. Empfehlung: ChatGPT als Schreibpartner verwenden </vt:lpstr>
      <vt:lpstr>3. Empfehlung: ChatGPT als Schreibpartner verwenden </vt:lpstr>
      <vt:lpstr>4. Empfehlung: ChatGPT als Lernpartner nutzen </vt:lpstr>
      <vt:lpstr>5. Empfehlung: Kommunikation mit ChatGPT</vt:lpstr>
      <vt:lpstr>6. Empfehlung: Lernmaterial mit ChatGPT zusammenfassen </vt:lpstr>
      <vt:lpstr>7. Empfehlung: Coding mit ChatGPT </vt:lpstr>
      <vt:lpstr>8. Empfehlung: Beachte die Risiken bei der Nutzung von ChatGPT</vt:lpstr>
      <vt:lpstr>8. Empfehlung: Beachte die Risiken bei der Nutzung von ChatGPT</vt:lpstr>
      <vt:lpstr>8. Empfehlung: Beachte die Risiken bei der Nutzung von ChatGPT</vt:lpstr>
      <vt:lpstr>9. Empfehlung: Checkliste für die Nutzung von ChatGPT lesen</vt:lpstr>
      <vt:lpstr>Lehrstuhlvorgaben bezüglich der Nutzung von ChatGPT</vt:lpstr>
      <vt:lpstr>Lehrmaterialien mit ChatGPT erstellen</vt:lpstr>
      <vt:lpstr>Lehrmaterialien mit ChatGPT erstellen</vt:lpstr>
      <vt:lpstr>Tests und Quizzes generieren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SS 2019</dc:title>
  <dc:creator>Vadim Rägo</dc:creator>
  <cp:lastModifiedBy>Zisgen, Yorck</cp:lastModifiedBy>
  <cp:revision>87</cp:revision>
  <dcterms:created xsi:type="dcterms:W3CDTF">2023-01-03T15:27:45Z</dcterms:created>
  <dcterms:modified xsi:type="dcterms:W3CDTF">2024-08-27T08:42:40Z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2020-04-17T00:00:00Z</vt:filetime>
  </property>
  <property fmtid="{D5CDD505-2E9C-101B-9397-08002B2CF9AE}" pid="3" name="Creator">
    <vt:lpwstr>Microsoft® PowerPoint® 2019</vt:lpwstr>
  </property>
  <property fmtid="{D5CDD505-2E9C-101B-9397-08002B2CF9AE}" pid="4" name="LastSaved">
    <vt:filetime>2023-01-03T00:00:00Z</vt:filetime>
  </property>
</Properties>
</file>